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68" r:id="rId3"/>
    <p:sldId id="259" r:id="rId4"/>
    <p:sldId id="260" r:id="rId5"/>
    <p:sldId id="262" r:id="rId6"/>
    <p:sldId id="263" r:id="rId7"/>
    <p:sldId id="266" r:id="rId8"/>
    <p:sldId id="269" r:id="rId9"/>
    <p:sldId id="408" r:id="rId10"/>
    <p:sldId id="271" r:id="rId11"/>
    <p:sldId id="309" r:id="rId12"/>
    <p:sldId id="272" r:id="rId13"/>
    <p:sldId id="273" r:id="rId14"/>
    <p:sldId id="409" r:id="rId15"/>
    <p:sldId id="345" r:id="rId16"/>
    <p:sldId id="346" r:id="rId17"/>
    <p:sldId id="313" r:id="rId18"/>
    <p:sldId id="410" r:id="rId19"/>
    <p:sldId id="405" r:id="rId20"/>
    <p:sldId id="406" r:id="rId21"/>
    <p:sldId id="397" r:id="rId22"/>
    <p:sldId id="270" r:id="rId23"/>
    <p:sldId id="257" r:id="rId24"/>
    <p:sldId id="4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552"/>
    <a:srgbClr val="6CADDF"/>
    <a:srgbClr val="90C134"/>
    <a:srgbClr val="8E0F56"/>
    <a:srgbClr val="C4D8E2"/>
    <a:srgbClr val="1D4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6667"/>
  </p:normalViewPr>
  <p:slideViewPr>
    <p:cSldViewPr snapToGrid="0" showGuides="1">
      <p:cViewPr varScale="1">
        <p:scale>
          <a:sx n="58" d="100"/>
          <a:sy n="58" d="100"/>
        </p:scale>
        <p:origin x="114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6F337-3781-E045-8B76-7D33C54E558E}" type="datetimeFigureOut">
              <a:rPr lang="en-US" smtClean="0"/>
              <a:t>7/22/2019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5E2817-E3F6-4045-85BB-3601BFDCCB1B}" type="slidenum">
              <a:rPr lang="en-US" smtClean="0"/>
              <a:t>‹#›</a:t>
            </a:fld>
            <a:endParaRPr lang="en-US"/>
          </a:p>
        </p:txBody>
      </p:sp>
    </p:spTree>
    <p:extLst>
      <p:ext uri="{BB962C8B-B14F-4D97-AF65-F5344CB8AC3E}">
        <p14:creationId xmlns:p14="http://schemas.microsoft.com/office/powerpoint/2010/main" val="1443675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5E2817-E3F6-4045-85BB-3601BFDCCB1B}" type="slidenum">
              <a:rPr lang="en-US" smtClean="0"/>
              <a:t>1</a:t>
            </a:fld>
            <a:endParaRPr lang="en-US"/>
          </a:p>
        </p:txBody>
      </p:sp>
    </p:spTree>
    <p:extLst>
      <p:ext uri="{BB962C8B-B14F-4D97-AF65-F5344CB8AC3E}">
        <p14:creationId xmlns:p14="http://schemas.microsoft.com/office/powerpoint/2010/main" val="2679588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C39C9-D49B-434F-B337-CC75C2E271E1}" type="slidenum">
              <a:rPr lang="en-US" smtClean="0"/>
              <a:t>19</a:t>
            </a:fld>
            <a:endParaRPr lang="en-US"/>
          </a:p>
        </p:txBody>
      </p:sp>
    </p:spTree>
    <p:extLst>
      <p:ext uri="{BB962C8B-B14F-4D97-AF65-F5344CB8AC3E}">
        <p14:creationId xmlns:p14="http://schemas.microsoft.com/office/powerpoint/2010/main" val="411092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8E3C39C9-D49B-434F-B337-CC75C2E271E1}" type="slidenum">
              <a:rPr lang="en-US" smtClean="0"/>
              <a:t>20</a:t>
            </a:fld>
            <a:endParaRPr lang="en-US"/>
          </a:p>
        </p:txBody>
      </p:sp>
    </p:spTree>
    <p:extLst>
      <p:ext uri="{BB962C8B-B14F-4D97-AF65-F5344CB8AC3E}">
        <p14:creationId xmlns:p14="http://schemas.microsoft.com/office/powerpoint/2010/main" val="293600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C39C9-D49B-434F-B337-CC75C2E271E1}" type="slidenum">
              <a:rPr lang="en-US" smtClean="0"/>
              <a:t>21</a:t>
            </a:fld>
            <a:endParaRPr lang="en-US"/>
          </a:p>
        </p:txBody>
      </p:sp>
    </p:spTree>
    <p:extLst>
      <p:ext uri="{BB962C8B-B14F-4D97-AF65-F5344CB8AC3E}">
        <p14:creationId xmlns:p14="http://schemas.microsoft.com/office/powerpoint/2010/main" val="423525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5E2817-E3F6-4045-85BB-3601BFDCCB1B}" type="slidenum">
              <a:rPr lang="en-US" smtClean="0"/>
              <a:t>2</a:t>
            </a:fld>
            <a:endParaRPr lang="en-US"/>
          </a:p>
        </p:txBody>
      </p:sp>
    </p:spTree>
    <p:extLst>
      <p:ext uri="{BB962C8B-B14F-4D97-AF65-F5344CB8AC3E}">
        <p14:creationId xmlns:p14="http://schemas.microsoft.com/office/powerpoint/2010/main" val="13329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D5E2817-E3F6-4045-85BB-3601BFDCCB1B}" type="slidenum">
              <a:rPr lang="en-US" smtClean="0"/>
              <a:t>4</a:t>
            </a:fld>
            <a:endParaRPr lang="en-US"/>
          </a:p>
        </p:txBody>
      </p:sp>
    </p:spTree>
    <p:extLst>
      <p:ext uri="{BB962C8B-B14F-4D97-AF65-F5344CB8AC3E}">
        <p14:creationId xmlns:p14="http://schemas.microsoft.com/office/powerpoint/2010/main" val="121671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C39C9-D49B-434F-B337-CC75C2E271E1}" type="slidenum">
              <a:rPr lang="en-US" smtClean="0"/>
              <a:t>7</a:t>
            </a:fld>
            <a:endParaRPr lang="en-US"/>
          </a:p>
        </p:txBody>
      </p:sp>
    </p:spTree>
    <p:extLst>
      <p:ext uri="{BB962C8B-B14F-4D97-AF65-F5344CB8AC3E}">
        <p14:creationId xmlns:p14="http://schemas.microsoft.com/office/powerpoint/2010/main" val="253724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D5E2817-E3F6-4045-85BB-3601BFDCCB1B}" type="slidenum">
              <a:rPr lang="en-US" smtClean="0"/>
              <a:t>9</a:t>
            </a:fld>
            <a:endParaRPr lang="en-US"/>
          </a:p>
        </p:txBody>
      </p:sp>
    </p:spTree>
    <p:extLst>
      <p:ext uri="{BB962C8B-B14F-4D97-AF65-F5344CB8AC3E}">
        <p14:creationId xmlns:p14="http://schemas.microsoft.com/office/powerpoint/2010/main" val="418683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FD5E2817-E3F6-4045-85BB-3601BFDCCB1B}" type="slidenum">
              <a:rPr lang="en-US" smtClean="0"/>
              <a:t>10</a:t>
            </a:fld>
            <a:endParaRPr lang="en-US"/>
          </a:p>
        </p:txBody>
      </p:sp>
    </p:spTree>
    <p:extLst>
      <p:ext uri="{BB962C8B-B14F-4D97-AF65-F5344CB8AC3E}">
        <p14:creationId xmlns:p14="http://schemas.microsoft.com/office/powerpoint/2010/main" val="276827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you need this slide, but… </a:t>
            </a:r>
          </a:p>
        </p:txBody>
      </p:sp>
      <p:sp>
        <p:nvSpPr>
          <p:cNvPr id="4" name="Slide Number Placeholder 3"/>
          <p:cNvSpPr>
            <a:spLocks noGrp="1"/>
          </p:cNvSpPr>
          <p:nvPr>
            <p:ph type="sldNum" sz="quarter" idx="5"/>
          </p:nvPr>
        </p:nvSpPr>
        <p:spPr/>
        <p:txBody>
          <a:bodyPr/>
          <a:lstStyle/>
          <a:p>
            <a:fld id="{FD5E2817-E3F6-4045-85BB-3601BFDCCB1B}" type="slidenum">
              <a:rPr lang="en-US" smtClean="0"/>
              <a:t>11</a:t>
            </a:fld>
            <a:endParaRPr lang="en-US"/>
          </a:p>
        </p:txBody>
      </p:sp>
    </p:spTree>
    <p:extLst>
      <p:ext uri="{BB962C8B-B14F-4D97-AF65-F5344CB8AC3E}">
        <p14:creationId xmlns:p14="http://schemas.microsoft.com/office/powerpoint/2010/main" val="345599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4391E-1F49-BD46-8816-F34D8DD65966}" type="slidenum">
              <a:rPr lang="en-US" smtClean="0"/>
              <a:t>16</a:t>
            </a:fld>
            <a:endParaRPr lang="en-US"/>
          </a:p>
        </p:txBody>
      </p:sp>
    </p:spTree>
    <p:extLst>
      <p:ext uri="{BB962C8B-B14F-4D97-AF65-F5344CB8AC3E}">
        <p14:creationId xmlns:p14="http://schemas.microsoft.com/office/powerpoint/2010/main" val="428507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ED22D95-93A2-4BC3-8A78-7AB556ABC667}" type="slidenum">
              <a:rPr lang="en-US" smtClean="0"/>
              <a:pPr>
                <a:defRPr/>
              </a:pPr>
              <a:t>17</a:t>
            </a:fld>
            <a:endParaRPr lang="en-US" dirty="0"/>
          </a:p>
        </p:txBody>
      </p:sp>
    </p:spTree>
    <p:extLst>
      <p:ext uri="{BB962C8B-B14F-4D97-AF65-F5344CB8AC3E}">
        <p14:creationId xmlns:p14="http://schemas.microsoft.com/office/powerpoint/2010/main" val="3284954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B54C04-4F9E-485A-A540-FD74AAB300EB}"/>
              </a:ext>
            </a:extLst>
          </p:cNvPr>
          <p:cNvSpPr/>
          <p:nvPr userDrawn="1"/>
        </p:nvSpPr>
        <p:spPr>
          <a:xfrm>
            <a:off x="0" y="5336005"/>
            <a:ext cx="12192000" cy="110690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C2BC7-57F3-45CC-A4B3-793A01ADD943}"/>
              </a:ext>
            </a:extLst>
          </p:cNvPr>
          <p:cNvSpPr>
            <a:spLocks noGrp="1"/>
          </p:cNvSpPr>
          <p:nvPr>
            <p:ph type="ctrTitle"/>
          </p:nvPr>
        </p:nvSpPr>
        <p:spPr>
          <a:xfrm>
            <a:off x="1524000" y="1122363"/>
            <a:ext cx="9144000" cy="754563"/>
          </a:xfrm>
          <a:prstGeom prst="rect">
            <a:avLst/>
          </a:prstGeom>
        </p:spPr>
        <p:txBody>
          <a:bodyPr anchor="b">
            <a:normAutofit/>
          </a:bodyPr>
          <a:lstStyle>
            <a:lvl1pPr algn="ctr">
              <a:defRPr sz="3600" b="1">
                <a:solidFill>
                  <a:srgbClr val="09355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1E7E0A1-B6C0-4F55-8E1E-19E841F46897}"/>
              </a:ext>
            </a:extLst>
          </p:cNvPr>
          <p:cNvSpPr>
            <a:spLocks noGrp="1"/>
          </p:cNvSpPr>
          <p:nvPr>
            <p:ph type="subTitle" idx="1"/>
          </p:nvPr>
        </p:nvSpPr>
        <p:spPr>
          <a:xfrm>
            <a:off x="1524000" y="1989806"/>
            <a:ext cx="9144000" cy="1655762"/>
          </a:xfrm>
          <a:prstGeom prst="rect">
            <a:avLst/>
          </a:prstGeom>
        </p:spPr>
        <p:txBody>
          <a:bodyPr>
            <a:normAutofit/>
          </a:bodyPr>
          <a:lstStyle>
            <a:lvl1pPr marL="0" indent="0" algn="ctr">
              <a:buNone/>
              <a:defRPr sz="2000">
                <a:solidFill>
                  <a:srgbClr val="09355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8BDFE7C5-09E3-4983-800A-F2F67AFF6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0155" y="5490469"/>
            <a:ext cx="3691689" cy="745201"/>
          </a:xfrm>
          <a:prstGeom prst="rect">
            <a:avLst/>
          </a:prstGeom>
        </p:spPr>
      </p:pic>
    </p:spTree>
    <p:extLst>
      <p:ext uri="{BB962C8B-B14F-4D97-AF65-F5344CB8AC3E}">
        <p14:creationId xmlns:p14="http://schemas.microsoft.com/office/powerpoint/2010/main" val="47687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59FF61-4373-4E6F-A1DD-BC6EEC78B6AD}"/>
              </a:ext>
            </a:extLst>
          </p:cNvPr>
          <p:cNvSpPr/>
          <p:nvPr userDrawn="1"/>
        </p:nvSpPr>
        <p:spPr>
          <a:xfrm>
            <a:off x="0" y="0"/>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3DBF1C4-26C3-4759-8934-72A07CDE421D}"/>
              </a:ext>
            </a:extLst>
          </p:cNvPr>
          <p:cNvSpPr/>
          <p:nvPr userDrawn="1"/>
        </p:nvSpPr>
        <p:spPr>
          <a:xfrm>
            <a:off x="0" y="6370721"/>
            <a:ext cx="12191999" cy="48727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9C9EFAF-E648-4163-AF1E-2EE2CEB942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417"/>
          <a:stretch/>
        </p:blipFill>
        <p:spPr>
          <a:xfrm>
            <a:off x="11123195" y="6459333"/>
            <a:ext cx="939110" cy="293527"/>
          </a:xfrm>
          <a:prstGeom prst="rect">
            <a:avLst/>
          </a:prstGeom>
        </p:spPr>
      </p:pic>
    </p:spTree>
    <p:extLst>
      <p:ext uri="{BB962C8B-B14F-4D97-AF65-F5344CB8AC3E}">
        <p14:creationId xmlns:p14="http://schemas.microsoft.com/office/powerpoint/2010/main" val="188861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BDAED1-9BE5-4E1E-9582-7E945C490731}"/>
              </a:ext>
            </a:extLst>
          </p:cNvPr>
          <p:cNvSpPr/>
          <p:nvPr userDrawn="1"/>
        </p:nvSpPr>
        <p:spPr>
          <a:xfrm>
            <a:off x="0" y="6370721"/>
            <a:ext cx="12191999" cy="48727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BC49D8-0F16-43D7-915B-CE41578666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417"/>
          <a:stretch/>
        </p:blipFill>
        <p:spPr>
          <a:xfrm>
            <a:off x="11123195" y="6459333"/>
            <a:ext cx="939110" cy="293527"/>
          </a:xfrm>
          <a:prstGeom prst="rect">
            <a:avLst/>
          </a:prstGeom>
        </p:spPr>
      </p:pic>
      <p:sp>
        <p:nvSpPr>
          <p:cNvPr id="7" name="Rectangle 6">
            <a:extLst>
              <a:ext uri="{FF2B5EF4-FFF2-40B4-BE49-F238E27FC236}">
                <a16:creationId xmlns:a16="http://schemas.microsoft.com/office/drawing/2014/main" id="{1959FF61-4373-4E6F-A1DD-BC6EEC78B6AD}"/>
              </a:ext>
            </a:extLst>
          </p:cNvPr>
          <p:cNvSpPr/>
          <p:nvPr userDrawn="1"/>
        </p:nvSpPr>
        <p:spPr>
          <a:xfrm>
            <a:off x="0" y="0"/>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5366084" y="1269962"/>
            <a:ext cx="5987716"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46CC6A88-275F-4C33-9FA4-58BD27B21A88}"/>
              </a:ext>
            </a:extLst>
          </p:cNvPr>
          <p:cNvSpPr>
            <a:spLocks noGrp="1"/>
          </p:cNvSpPr>
          <p:nvPr>
            <p:ph type="pic" sz="quarter" idx="11" hasCustomPrompt="1"/>
          </p:nvPr>
        </p:nvSpPr>
        <p:spPr>
          <a:xfrm>
            <a:off x="0"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dirty="0"/>
              <a:t>Click icon below to add picture</a:t>
            </a:r>
          </a:p>
        </p:txBody>
      </p:sp>
    </p:spTree>
    <p:extLst>
      <p:ext uri="{BB962C8B-B14F-4D97-AF65-F5344CB8AC3E}">
        <p14:creationId xmlns:p14="http://schemas.microsoft.com/office/powerpoint/2010/main" val="155832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59FF61-4373-4E6F-A1DD-BC6EEC78B6AD}"/>
              </a:ext>
            </a:extLst>
          </p:cNvPr>
          <p:cNvSpPr/>
          <p:nvPr userDrawn="1"/>
        </p:nvSpPr>
        <p:spPr>
          <a:xfrm>
            <a:off x="0" y="0"/>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362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59FF61-4373-4E6F-A1DD-BC6EEC78B6AD}"/>
              </a:ext>
            </a:extLst>
          </p:cNvPr>
          <p:cNvSpPr/>
          <p:nvPr userDrawn="1"/>
        </p:nvSpPr>
        <p:spPr>
          <a:xfrm>
            <a:off x="0" y="0"/>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5366084" y="1269962"/>
            <a:ext cx="5987716"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46CC6A88-275F-4C33-9FA4-58BD27B21A88}"/>
              </a:ext>
            </a:extLst>
          </p:cNvPr>
          <p:cNvSpPr>
            <a:spLocks noGrp="1"/>
          </p:cNvSpPr>
          <p:nvPr>
            <p:ph type="pic" sz="quarter" idx="11" hasCustomPrompt="1"/>
          </p:nvPr>
        </p:nvSpPr>
        <p:spPr>
          <a:xfrm>
            <a:off x="0"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dirty="0"/>
              <a:t>Click icon below to add picture</a:t>
            </a:r>
          </a:p>
        </p:txBody>
      </p:sp>
    </p:spTree>
    <p:extLst>
      <p:ext uri="{BB962C8B-B14F-4D97-AF65-F5344CB8AC3E}">
        <p14:creationId xmlns:p14="http://schemas.microsoft.com/office/powerpoint/2010/main" val="116173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rgbClr val="09355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7C7438CA-78B5-40AE-8F72-085799B2F5C1}"/>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4"/>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4452F98-EA3B-49E1-8857-40F756F206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052"/>
          <a:stretch/>
        </p:blipFill>
        <p:spPr>
          <a:xfrm>
            <a:off x="11099131" y="6456812"/>
            <a:ext cx="963174" cy="304655"/>
          </a:xfrm>
          <a:prstGeom prst="rect">
            <a:avLst/>
          </a:prstGeom>
        </p:spPr>
      </p:pic>
      <p:sp>
        <p:nvSpPr>
          <p:cNvPr id="11" name="Rectangle 10">
            <a:extLst>
              <a:ext uri="{FF2B5EF4-FFF2-40B4-BE49-F238E27FC236}">
                <a16:creationId xmlns:a16="http://schemas.microsoft.com/office/drawing/2014/main" id="{5187B844-E9EF-46BD-A5EA-2081A3A6EE71}"/>
              </a:ext>
            </a:extLst>
          </p:cNvPr>
          <p:cNvSpPr/>
          <p:nvPr userDrawn="1"/>
        </p:nvSpPr>
        <p:spPr>
          <a:xfrm>
            <a:off x="0" y="6336475"/>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223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A29CC4E-B5A2-43EA-9ED6-DDE6AA4B55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052"/>
          <a:stretch/>
        </p:blipFill>
        <p:spPr>
          <a:xfrm>
            <a:off x="11099131" y="6456812"/>
            <a:ext cx="963174" cy="304655"/>
          </a:xfrm>
          <a:prstGeom prst="rect">
            <a:avLst/>
          </a:prstGeom>
        </p:spPr>
      </p:pic>
      <p:sp>
        <p:nvSpPr>
          <p:cNvPr id="16" name="Rectangle 15">
            <a:extLst>
              <a:ext uri="{FF2B5EF4-FFF2-40B4-BE49-F238E27FC236}">
                <a16:creationId xmlns:a16="http://schemas.microsoft.com/office/drawing/2014/main" id="{150A25BE-BF33-4B5E-8DFD-DB7AD4D130BE}"/>
              </a:ext>
            </a:extLst>
          </p:cNvPr>
          <p:cNvSpPr/>
          <p:nvPr userDrawn="1"/>
        </p:nvSpPr>
        <p:spPr>
          <a:xfrm>
            <a:off x="0" y="6336475"/>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rgbClr val="09355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4"/>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41FB31C-6107-4386-831A-FF4B642328C3}"/>
              </a:ext>
            </a:extLst>
          </p:cNvPr>
          <p:cNvSpPr>
            <a:spLocks noGrp="1"/>
          </p:cNvSpPr>
          <p:nvPr>
            <p:ph idx="1"/>
          </p:nvPr>
        </p:nvSpPr>
        <p:spPr>
          <a:xfrm>
            <a:off x="5366084" y="1269962"/>
            <a:ext cx="5987716"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Picture Placeholder 4">
            <a:extLst>
              <a:ext uri="{FF2B5EF4-FFF2-40B4-BE49-F238E27FC236}">
                <a16:creationId xmlns:a16="http://schemas.microsoft.com/office/drawing/2014/main" id="{DC631571-C05F-49BB-B92D-8204E874557C}"/>
              </a:ext>
            </a:extLst>
          </p:cNvPr>
          <p:cNvSpPr>
            <a:spLocks noGrp="1"/>
          </p:cNvSpPr>
          <p:nvPr>
            <p:ph type="pic" sz="quarter" idx="11" hasCustomPrompt="1"/>
          </p:nvPr>
        </p:nvSpPr>
        <p:spPr>
          <a:xfrm>
            <a:off x="0"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dirty="0"/>
              <a:t>Click icon below to add picture</a:t>
            </a:r>
          </a:p>
        </p:txBody>
      </p:sp>
    </p:spTree>
    <p:extLst>
      <p:ext uri="{BB962C8B-B14F-4D97-AF65-F5344CB8AC3E}">
        <p14:creationId xmlns:p14="http://schemas.microsoft.com/office/powerpoint/2010/main" val="300578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rgbClr val="09355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7C7438CA-78B5-40AE-8F72-085799B2F5C1}"/>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4"/>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44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rgbClr val="09355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4"/>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41FB31C-6107-4386-831A-FF4B642328C3}"/>
              </a:ext>
            </a:extLst>
          </p:cNvPr>
          <p:cNvSpPr>
            <a:spLocks noGrp="1"/>
          </p:cNvSpPr>
          <p:nvPr>
            <p:ph idx="1"/>
          </p:nvPr>
        </p:nvSpPr>
        <p:spPr>
          <a:xfrm>
            <a:off x="5366084" y="1269962"/>
            <a:ext cx="5987716"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219A2FCB-AACB-4263-8466-6D52751BEB4F}"/>
              </a:ext>
            </a:extLst>
          </p:cNvPr>
          <p:cNvSpPr>
            <a:spLocks noGrp="1"/>
          </p:cNvSpPr>
          <p:nvPr>
            <p:ph type="pic" sz="quarter" idx="11" hasCustomPrompt="1"/>
          </p:nvPr>
        </p:nvSpPr>
        <p:spPr>
          <a:xfrm>
            <a:off x="0" y="1076325"/>
            <a:ext cx="5189189" cy="5781675"/>
          </a:xfrm>
          <a:prstGeom prst="rect">
            <a:avLst/>
          </a:prstGeom>
        </p:spPr>
        <p:txBody>
          <a:bodyPr/>
          <a:lstStyle>
            <a:lvl1pPr marL="0" indent="0" algn="ctr">
              <a:buNone/>
              <a:defRPr b="1" i="1">
                <a:solidFill>
                  <a:srgbClr val="FF0000"/>
                </a:solidFill>
                <a:latin typeface="Arial" panose="020B0604020202020204" pitchFamily="34" charset="0"/>
                <a:cs typeface="Arial" panose="020B0604020202020204" pitchFamily="34" charset="0"/>
              </a:defRPr>
            </a:lvl1pPr>
          </a:lstStyle>
          <a:p>
            <a:r>
              <a:rPr lang="en-US" dirty="0"/>
              <a:t>Click icon below to add picture</a:t>
            </a:r>
          </a:p>
        </p:txBody>
      </p:sp>
    </p:spTree>
    <p:extLst>
      <p:ext uri="{BB962C8B-B14F-4D97-AF65-F5344CB8AC3E}">
        <p14:creationId xmlns:p14="http://schemas.microsoft.com/office/powerpoint/2010/main" val="396276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269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1" r:id="rId6"/>
    <p:sldLayoutId id="2147483653" r:id="rId7"/>
    <p:sldLayoutId id="2147483654" r:id="rId8"/>
    <p:sldLayoutId id="2147483655"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hyperlink" Target="http://www.cquin.icap.columbia.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28" y="1"/>
            <a:ext cx="835224" cy="6870263"/>
          </a:xfrm>
          <a:prstGeom prst="rect">
            <a:avLst/>
          </a:prstGeom>
        </p:spPr>
      </p:pic>
      <p:pic>
        <p:nvPicPr>
          <p:cNvPr id="5" name="Picture 4" descr="A close up of a sign&#10;&#10;Description automatically generated">
            <a:extLst>
              <a:ext uri="{FF2B5EF4-FFF2-40B4-BE49-F238E27FC236}">
                <a16:creationId xmlns:a16="http://schemas.microsoft.com/office/drawing/2014/main" id="{63D3C67C-C5A5-4457-8716-FD9C437D1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306" y="5580753"/>
            <a:ext cx="2289895" cy="982704"/>
          </a:xfrm>
          <a:prstGeom prst="rect">
            <a:avLst/>
          </a:prstGeom>
        </p:spPr>
      </p:pic>
      <p:pic>
        <p:nvPicPr>
          <p:cNvPr id="10" name="Picture 9" descr="A close up of a logo&#10;&#10;Description automatically generated">
            <a:extLst>
              <a:ext uri="{FF2B5EF4-FFF2-40B4-BE49-F238E27FC236}">
                <a16:creationId xmlns:a16="http://schemas.microsoft.com/office/drawing/2014/main" id="{E5458596-A1C6-40D2-B06C-6B1CD5C22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180" y="6005403"/>
            <a:ext cx="5193515" cy="558055"/>
          </a:xfrm>
          <a:prstGeom prst="rect">
            <a:avLst/>
          </a:prstGeom>
        </p:spPr>
      </p:pic>
      <p:sp>
        <p:nvSpPr>
          <p:cNvPr id="7" name="Title 1">
            <a:extLst>
              <a:ext uri="{FF2B5EF4-FFF2-40B4-BE49-F238E27FC236}">
                <a16:creationId xmlns:a16="http://schemas.microsoft.com/office/drawing/2014/main" id="{31C29E04-4DA0-F841-804E-012E9B736C07}"/>
              </a:ext>
            </a:extLst>
          </p:cNvPr>
          <p:cNvSpPr txBox="1">
            <a:spLocks/>
          </p:cNvSpPr>
          <p:nvPr/>
        </p:nvSpPr>
        <p:spPr>
          <a:xfrm>
            <a:off x="1780674" y="844644"/>
            <a:ext cx="9733546" cy="754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93552"/>
                </a:solidFill>
                <a:latin typeface="Arial" panose="020B0604020202020204" pitchFamily="34" charset="0"/>
                <a:cs typeface="Arial" panose="020B0604020202020204" pitchFamily="34" charset="0"/>
              </a:rPr>
              <a:t>Differentiated Service Delivery and TB/HIV Services: </a:t>
            </a:r>
          </a:p>
          <a:p>
            <a:r>
              <a:rPr lang="en-US" b="1" dirty="0">
                <a:solidFill>
                  <a:srgbClr val="093552"/>
                </a:solidFill>
                <a:latin typeface="Arial" panose="020B0604020202020204" pitchFamily="34" charset="0"/>
                <a:cs typeface="Arial" panose="020B0604020202020204" pitchFamily="34" charset="0"/>
              </a:rPr>
              <a:t>Making Connections, Seizing Opportunities</a:t>
            </a:r>
          </a:p>
        </p:txBody>
      </p:sp>
      <p:sp>
        <p:nvSpPr>
          <p:cNvPr id="8" name="Subtitle 2">
            <a:extLst>
              <a:ext uri="{FF2B5EF4-FFF2-40B4-BE49-F238E27FC236}">
                <a16:creationId xmlns:a16="http://schemas.microsoft.com/office/drawing/2014/main" id="{56AADDF3-9EAA-E346-A72B-F828D0FC2772}"/>
              </a:ext>
            </a:extLst>
          </p:cNvPr>
          <p:cNvSpPr txBox="1">
            <a:spLocks/>
          </p:cNvSpPr>
          <p:nvPr/>
        </p:nvSpPr>
        <p:spPr>
          <a:xfrm>
            <a:off x="1816653" y="3623152"/>
            <a:ext cx="8779042"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93552"/>
                </a:solidFill>
                <a:latin typeface="Arial" panose="020B0604020202020204" pitchFamily="34" charset="0"/>
                <a:cs typeface="Arial" panose="020B0604020202020204" pitchFamily="34" charset="0"/>
              </a:rPr>
              <a:t>Wafaa M. El-Sadr, MD, MPH</a:t>
            </a:r>
          </a:p>
          <a:p>
            <a:pPr marL="0" indent="0">
              <a:buNone/>
            </a:pPr>
            <a:r>
              <a:rPr lang="en-US" dirty="0">
                <a:solidFill>
                  <a:srgbClr val="093552"/>
                </a:solidFill>
                <a:latin typeface="Arial" panose="020B0604020202020204" pitchFamily="34" charset="0"/>
                <a:cs typeface="Arial" panose="020B0604020202020204" pitchFamily="34" charset="0"/>
              </a:rPr>
              <a:t>July 22, 2019</a:t>
            </a:r>
          </a:p>
        </p:txBody>
      </p:sp>
    </p:spTree>
    <p:extLst>
      <p:ext uri="{BB962C8B-B14F-4D97-AF65-F5344CB8AC3E}">
        <p14:creationId xmlns:p14="http://schemas.microsoft.com/office/powerpoint/2010/main" val="248671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7598-479C-3E43-94CB-4DA46678F4D1}"/>
              </a:ext>
            </a:extLst>
          </p:cNvPr>
          <p:cNvSpPr>
            <a:spLocks noGrp="1"/>
          </p:cNvSpPr>
          <p:nvPr>
            <p:ph type="title"/>
          </p:nvPr>
        </p:nvSpPr>
        <p:spPr/>
        <p:txBody>
          <a:bodyPr/>
          <a:lstStyle/>
          <a:p>
            <a:r>
              <a:rPr lang="en-US" dirty="0"/>
              <a:t>What is Differentiated Service Delivery? </a:t>
            </a:r>
          </a:p>
        </p:txBody>
      </p:sp>
      <p:pic>
        <p:nvPicPr>
          <p:cNvPr id="4" name="Picture 3">
            <a:extLst>
              <a:ext uri="{FF2B5EF4-FFF2-40B4-BE49-F238E27FC236}">
                <a16:creationId xmlns:a16="http://schemas.microsoft.com/office/drawing/2014/main" id="{2A9CF98D-D570-F946-ADA7-608C2B1E7BC1}"/>
              </a:ext>
            </a:extLst>
          </p:cNvPr>
          <p:cNvPicPr>
            <a:picLocks noChangeAspect="1"/>
          </p:cNvPicPr>
          <p:nvPr/>
        </p:nvPicPr>
        <p:blipFill>
          <a:blip r:embed="rId3">
            <a:extLst>
              <a:ext uri="{28A0092B-C50C-407E-A947-70E740481C1C}">
                <a14:useLocalDpi xmlns:a14="http://schemas.microsoft.com/office/drawing/2010/main" val="0"/>
              </a:ext>
            </a:extLst>
          </a:blip>
          <a:srcRect l="13466" r="12399"/>
          <a:stretch>
            <a:fillRect/>
          </a:stretch>
        </p:blipFill>
        <p:spPr bwMode="auto">
          <a:xfrm>
            <a:off x="534850" y="2133600"/>
            <a:ext cx="3952953"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80C450C6-11D9-0E41-839D-AB078359CF88}"/>
              </a:ext>
            </a:extLst>
          </p:cNvPr>
          <p:cNvSpPr txBox="1">
            <a:spLocks noChangeArrowheads="1"/>
          </p:cNvSpPr>
          <p:nvPr/>
        </p:nvSpPr>
        <p:spPr bwMode="auto">
          <a:xfrm>
            <a:off x="5175087" y="2021448"/>
            <a:ext cx="648206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71500" indent="-5715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4800" b="1" dirty="0">
                <a:latin typeface="Arial" panose="020B0604020202020204" pitchFamily="34" charset="0"/>
                <a:cs typeface="Arial" panose="020B0604020202020204" pitchFamily="34" charset="0"/>
              </a:rPr>
              <a:t>Service Intensity</a:t>
            </a:r>
          </a:p>
          <a:p>
            <a:pPr>
              <a:buFont typeface="Arial" charset="0"/>
              <a:buChar char="•"/>
            </a:pPr>
            <a:r>
              <a:rPr lang="en-US" sz="4800" b="1" dirty="0">
                <a:latin typeface="Arial" panose="020B0604020202020204" pitchFamily="34" charset="0"/>
                <a:cs typeface="Arial" panose="020B0604020202020204" pitchFamily="34" charset="0"/>
              </a:rPr>
              <a:t>Service Frequency</a:t>
            </a:r>
          </a:p>
          <a:p>
            <a:pPr>
              <a:buFont typeface="Arial" charset="0"/>
              <a:buChar char="•"/>
            </a:pPr>
            <a:r>
              <a:rPr lang="en-US" sz="4800" b="1" dirty="0">
                <a:latin typeface="Arial" panose="020B0604020202020204" pitchFamily="34" charset="0"/>
                <a:cs typeface="Arial" panose="020B0604020202020204" pitchFamily="34" charset="0"/>
              </a:rPr>
              <a:t>Service Location</a:t>
            </a:r>
          </a:p>
          <a:p>
            <a:pPr>
              <a:buFont typeface="Arial" charset="0"/>
              <a:buChar char="•"/>
            </a:pPr>
            <a:r>
              <a:rPr lang="en-US" sz="4800" b="1" dirty="0">
                <a:latin typeface="Arial" panose="020B0604020202020204" pitchFamily="34" charset="0"/>
                <a:cs typeface="Arial" panose="020B0604020202020204" pitchFamily="34" charset="0"/>
              </a:rPr>
              <a:t>Service Provider</a:t>
            </a:r>
          </a:p>
        </p:txBody>
      </p:sp>
    </p:spTree>
    <p:extLst>
      <p:ext uri="{BB962C8B-B14F-4D97-AF65-F5344CB8AC3E}">
        <p14:creationId xmlns:p14="http://schemas.microsoft.com/office/powerpoint/2010/main" val="2493449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1"/>
          <p:cNvSpPr>
            <a:spLocks noGrp="1"/>
          </p:cNvSpPr>
          <p:nvPr>
            <p:ph type="sldNum" sz="quarter" idx="12"/>
          </p:nvPr>
        </p:nvSpPr>
        <p:spPr bwMode="auto">
          <a:xfrm>
            <a:off x="8610600" y="6356350"/>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11</a:t>
            </a:fld>
            <a:endParaRPr lang="en-US" sz="1400" dirty="0">
              <a:solidFill>
                <a:srgbClr val="0F497B"/>
              </a:solidFill>
              <a:latin typeface="Garamond" charset="0"/>
            </a:endParaRPr>
          </a:p>
        </p:txBody>
      </p:sp>
      <p:sp>
        <p:nvSpPr>
          <p:cNvPr id="63489" name="Title 1"/>
          <p:cNvSpPr>
            <a:spLocks noGrp="1"/>
          </p:cNvSpPr>
          <p:nvPr>
            <p:ph type="title"/>
          </p:nvPr>
        </p:nvSpPr>
        <p:spPr/>
        <p:txBody>
          <a:bodyPr>
            <a:normAutofit/>
          </a:bodyPr>
          <a:lstStyle/>
          <a:p>
            <a:pPr>
              <a:lnSpc>
                <a:spcPct val="80000"/>
              </a:lnSpc>
            </a:pPr>
            <a:r>
              <a:rPr lang="en-US" dirty="0">
                <a:ea typeface="MS PGothic" charset="0"/>
              </a:rPr>
              <a:t>DSD is a means, not an end</a:t>
            </a:r>
          </a:p>
        </p:txBody>
      </p:sp>
      <p:pic>
        <p:nvPicPr>
          <p:cNvPr id="6349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3888" y="1076426"/>
            <a:ext cx="4604105" cy="4977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Box 3"/>
          <p:cNvSpPr txBox="1">
            <a:spLocks noChangeArrowheads="1"/>
          </p:cNvSpPr>
          <p:nvPr/>
        </p:nvSpPr>
        <p:spPr bwMode="auto">
          <a:xfrm>
            <a:off x="1013888" y="6012866"/>
            <a:ext cx="4973386" cy="2616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100" dirty="0"/>
              <a:t>El-Sadr, </a:t>
            </a:r>
            <a:r>
              <a:rPr lang="en-US" sz="1100" dirty="0" err="1"/>
              <a:t>Harripersaud</a:t>
            </a:r>
            <a:r>
              <a:rPr lang="en-US" sz="1100" dirty="0"/>
              <a:t>, Rabkin </a:t>
            </a:r>
            <a:r>
              <a:rPr lang="en-US" sz="1100" dirty="0" err="1"/>
              <a:t>PLoS</a:t>
            </a:r>
            <a:r>
              <a:rPr lang="en-US" sz="1100" dirty="0"/>
              <a:t> Med 2017  </a:t>
            </a:r>
          </a:p>
        </p:txBody>
      </p:sp>
      <p:pic>
        <p:nvPicPr>
          <p:cNvPr id="7" name="Content Placeholder 9">
            <a:extLst>
              <a:ext uri="{FF2B5EF4-FFF2-40B4-BE49-F238E27FC236}">
                <a16:creationId xmlns:a16="http://schemas.microsoft.com/office/drawing/2014/main" id="{C5B82196-9C29-8741-A6BC-8A35F4F89077}"/>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l="-6165" r="-5711"/>
          <a:stretch>
            <a:fillRect/>
          </a:stretch>
        </p:blipFill>
        <p:spPr>
          <a:xfrm>
            <a:off x="6685606" y="1742005"/>
            <a:ext cx="4224897" cy="3050520"/>
          </a:xfrm>
        </p:spPr>
      </p:pic>
      <p:sp>
        <p:nvSpPr>
          <p:cNvPr id="8" name="TextBox 10">
            <a:extLst>
              <a:ext uri="{FF2B5EF4-FFF2-40B4-BE49-F238E27FC236}">
                <a16:creationId xmlns:a16="http://schemas.microsoft.com/office/drawing/2014/main" id="{E2BEB4C0-6705-384E-AA78-B1BDD6C4B27A}"/>
              </a:ext>
            </a:extLst>
          </p:cNvPr>
          <p:cNvSpPr txBox="1">
            <a:spLocks noChangeArrowheads="1"/>
          </p:cNvSpPr>
          <p:nvPr/>
        </p:nvSpPr>
        <p:spPr bwMode="auto">
          <a:xfrm>
            <a:off x="6521950" y="4520816"/>
            <a:ext cx="17899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dirty="0">
                <a:latin typeface="Garamond" panose="02020404030301010803" pitchFamily="18" charset="0"/>
              </a:rPr>
              <a:t>Differentiation</a:t>
            </a:r>
            <a:endParaRPr lang="en-US" altLang="en-US" b="1" dirty="0">
              <a:latin typeface="Garamond" panose="02020404030301010803" pitchFamily="18" charset="0"/>
            </a:endParaRPr>
          </a:p>
        </p:txBody>
      </p:sp>
      <p:sp>
        <p:nvSpPr>
          <p:cNvPr id="9" name="TextBox 11">
            <a:extLst>
              <a:ext uri="{FF2B5EF4-FFF2-40B4-BE49-F238E27FC236}">
                <a16:creationId xmlns:a16="http://schemas.microsoft.com/office/drawing/2014/main" id="{87BB6095-C4A7-C249-8E24-618E299A3584}"/>
              </a:ext>
            </a:extLst>
          </p:cNvPr>
          <p:cNvSpPr txBox="1">
            <a:spLocks noChangeArrowheads="1"/>
          </p:cNvSpPr>
          <p:nvPr/>
        </p:nvSpPr>
        <p:spPr bwMode="auto">
          <a:xfrm>
            <a:off x="9418121" y="4563503"/>
            <a:ext cx="29982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dirty="0">
                <a:latin typeface="Garamond" panose="02020404030301010803" pitchFamily="18" charset="0"/>
              </a:rPr>
              <a:t>Public Health Approach</a:t>
            </a:r>
          </a:p>
        </p:txBody>
      </p:sp>
    </p:spTree>
    <p:extLst>
      <p:ext uri="{BB962C8B-B14F-4D97-AF65-F5344CB8AC3E}">
        <p14:creationId xmlns:p14="http://schemas.microsoft.com/office/powerpoint/2010/main" val="372263164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021F-4F2E-0249-BF72-B753FB7676CC}"/>
              </a:ext>
            </a:extLst>
          </p:cNvPr>
          <p:cNvSpPr>
            <a:spLocks noGrp="1"/>
          </p:cNvSpPr>
          <p:nvPr>
            <p:ph type="title"/>
          </p:nvPr>
        </p:nvSpPr>
        <p:spPr/>
        <p:txBody>
          <a:bodyPr/>
          <a:lstStyle/>
          <a:p>
            <a:r>
              <a:rPr lang="en-US" dirty="0"/>
              <a:t>Differentiated ART (DART) Models</a:t>
            </a:r>
          </a:p>
        </p:txBody>
      </p:sp>
      <p:graphicFrame>
        <p:nvGraphicFramePr>
          <p:cNvPr id="8" name="Content Placeholder 7">
            <a:extLst>
              <a:ext uri="{FF2B5EF4-FFF2-40B4-BE49-F238E27FC236}">
                <a16:creationId xmlns:a16="http://schemas.microsoft.com/office/drawing/2014/main" id="{13D992F9-818B-A14F-945A-FBA9896F0D58}"/>
              </a:ext>
            </a:extLst>
          </p:cNvPr>
          <p:cNvGraphicFramePr>
            <a:graphicFrameLocks noGrp="1"/>
          </p:cNvGraphicFramePr>
          <p:nvPr>
            <p:ph idx="1"/>
            <p:extLst>
              <p:ext uri="{D42A27DB-BD31-4B8C-83A1-F6EECF244321}">
                <p14:modId xmlns:p14="http://schemas.microsoft.com/office/powerpoint/2010/main" val="4064706348"/>
              </p:ext>
            </p:extLst>
          </p:nvPr>
        </p:nvGraphicFramePr>
        <p:xfrm>
          <a:off x="192505" y="1076426"/>
          <a:ext cx="11839074" cy="5173579"/>
        </p:xfrm>
        <a:graphic>
          <a:graphicData uri="http://schemas.openxmlformats.org/drawingml/2006/table">
            <a:tbl>
              <a:tblPr firstRow="1" bandRow="1">
                <a:tableStyleId>{5C22544A-7EE6-4342-B048-85BDC9FD1C3A}</a:tableStyleId>
              </a:tblPr>
              <a:tblGrid>
                <a:gridCol w="5569640">
                  <a:extLst>
                    <a:ext uri="{9D8B030D-6E8A-4147-A177-3AD203B41FA5}">
                      <a16:colId xmlns:a16="http://schemas.microsoft.com/office/drawing/2014/main" val="1296200107"/>
                    </a:ext>
                  </a:extLst>
                </a:gridCol>
                <a:gridCol w="157392">
                  <a:extLst>
                    <a:ext uri="{9D8B030D-6E8A-4147-A177-3AD203B41FA5}">
                      <a16:colId xmlns:a16="http://schemas.microsoft.com/office/drawing/2014/main" val="3984781018"/>
                    </a:ext>
                  </a:extLst>
                </a:gridCol>
                <a:gridCol w="240631">
                  <a:extLst>
                    <a:ext uri="{9D8B030D-6E8A-4147-A177-3AD203B41FA5}">
                      <a16:colId xmlns:a16="http://schemas.microsoft.com/office/drawing/2014/main" val="2920525386"/>
                    </a:ext>
                  </a:extLst>
                </a:gridCol>
                <a:gridCol w="185468">
                  <a:extLst>
                    <a:ext uri="{9D8B030D-6E8A-4147-A177-3AD203B41FA5}">
                      <a16:colId xmlns:a16="http://schemas.microsoft.com/office/drawing/2014/main" val="1632933335"/>
                    </a:ext>
                  </a:extLst>
                </a:gridCol>
                <a:gridCol w="5685943">
                  <a:extLst>
                    <a:ext uri="{9D8B030D-6E8A-4147-A177-3AD203B41FA5}">
                      <a16:colId xmlns:a16="http://schemas.microsoft.com/office/drawing/2014/main" val="2292914185"/>
                    </a:ext>
                  </a:extLst>
                </a:gridCol>
              </a:tblGrid>
              <a:tr h="461745">
                <a:tc gridSpan="5">
                  <a:txBody>
                    <a:bodyPr/>
                    <a:lstStyle/>
                    <a:p>
                      <a:r>
                        <a:rPr lang="en-US" sz="2800" dirty="0"/>
                        <a:t>More-intensive DART Models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1501869"/>
                  </a:ext>
                </a:extLst>
              </a:tr>
              <a:tr h="370840">
                <a:tc gridSpan="5">
                  <a:txBody>
                    <a:bodyPr/>
                    <a:lstStyle/>
                    <a:p>
                      <a:r>
                        <a:rPr lang="en-US" dirty="0"/>
                        <a:t>Virologic clinics for people with unsuppressed VL</a:t>
                      </a:r>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979075188"/>
                  </a:ext>
                </a:extLst>
              </a:tr>
              <a:tr h="370840">
                <a:tc gridSpan="5">
                  <a:txBody>
                    <a:bodyPr/>
                    <a:lstStyle/>
                    <a:p>
                      <a:r>
                        <a:rPr lang="en-US" dirty="0"/>
                        <a:t>Intensive follow-up models for pregnant and breast-feeding women</a:t>
                      </a:r>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66844209"/>
                  </a:ext>
                </a:extLst>
              </a:tr>
              <a:tr h="370840">
                <a:tc gridSpan="5">
                  <a:txBody>
                    <a:bodyPr/>
                    <a:lstStyle/>
                    <a:p>
                      <a:r>
                        <a:rPr lang="en-US" dirty="0"/>
                        <a:t>Pediatric models</a:t>
                      </a:r>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030633598"/>
                  </a:ext>
                </a:extLst>
              </a:tr>
              <a:tr h="215499">
                <a:tc>
                  <a:txBody>
                    <a:bodyPr/>
                    <a:lstStyle/>
                    <a:p>
                      <a:endParaRPr lang="en-US" sz="800" dirty="0"/>
                    </a:p>
                  </a:txBody>
                  <a:tcPr>
                    <a:solidFill>
                      <a:schemeClr val="bg1"/>
                    </a:solidFill>
                  </a:tcPr>
                </a:tc>
                <a:tc gridSpan="3">
                  <a:txBody>
                    <a:bodyPr/>
                    <a:lstStyle/>
                    <a:p>
                      <a:endParaRPr lang="en-US" sz="800" dirty="0"/>
                    </a:p>
                  </a:txBody>
                  <a:tcPr>
                    <a:solidFill>
                      <a:schemeClr val="bg1"/>
                    </a:solidFill>
                  </a:tcPr>
                </a:tc>
                <a:tc hMerge="1">
                  <a:txBody>
                    <a:bodyPr/>
                    <a:lstStyle/>
                    <a:p>
                      <a:endParaRPr lang="en-US" sz="800" dirty="0"/>
                    </a:p>
                  </a:txBody>
                  <a:tcPr>
                    <a:solidFill>
                      <a:schemeClr val="bg1"/>
                    </a:solidFill>
                  </a:tcPr>
                </a:tc>
                <a:tc hMerge="1">
                  <a:txBody>
                    <a:bodyPr/>
                    <a:lstStyle/>
                    <a:p>
                      <a:endParaRPr lang="en-US" sz="800" dirty="0"/>
                    </a:p>
                  </a:txBody>
                  <a:tcPr>
                    <a:solidFill>
                      <a:schemeClr val="bg1"/>
                    </a:solidFill>
                  </a:tcPr>
                </a:tc>
                <a:tc>
                  <a:txBody>
                    <a:bodyPr/>
                    <a:lstStyle/>
                    <a:p>
                      <a:endParaRPr lang="en-US" sz="800" dirty="0"/>
                    </a:p>
                  </a:txBody>
                  <a:tcPr>
                    <a:solidFill>
                      <a:schemeClr val="bg1"/>
                    </a:solidFill>
                  </a:tcPr>
                </a:tc>
                <a:extLst>
                  <a:ext uri="{0D108BD9-81ED-4DB2-BD59-A6C34878D82A}">
                    <a16:rowId xmlns:a16="http://schemas.microsoft.com/office/drawing/2014/main" val="537964343"/>
                  </a:ext>
                </a:extLst>
              </a:tr>
              <a:tr h="370840">
                <a:tc gridSpan="5">
                  <a:txBody>
                    <a:bodyPr/>
                    <a:lstStyle/>
                    <a:p>
                      <a:r>
                        <a:rPr lang="en-US" sz="2800" b="1" dirty="0">
                          <a:solidFill>
                            <a:schemeClr val="bg1"/>
                          </a:solidFill>
                        </a:rPr>
                        <a:t>Less-intensive DART Models</a:t>
                      </a: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7550819"/>
                  </a:ext>
                </a:extLst>
              </a:tr>
              <a:tr h="370840">
                <a:tc gridSpan="2">
                  <a:txBody>
                    <a:bodyPr/>
                    <a:lstStyle/>
                    <a:p>
                      <a:r>
                        <a:rPr lang="en-US" b="1" dirty="0">
                          <a:solidFill>
                            <a:schemeClr val="bg1"/>
                          </a:solidFill>
                        </a:rPr>
                        <a:t>Facility-based Individual Models</a:t>
                      </a:r>
                    </a:p>
                  </a:txBody>
                  <a:tcPr>
                    <a:solidFill>
                      <a:schemeClr val="accent2"/>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r>
                        <a:rPr lang="en-US" b="1">
                          <a:solidFill>
                            <a:schemeClr val="bg1"/>
                          </a:solidFill>
                        </a:rPr>
                        <a:t>Facility-based Group Models </a:t>
                      </a:r>
                      <a:endParaRPr lang="en-US" dirty="0"/>
                    </a:p>
                  </a:txBody>
                  <a:tcPr>
                    <a:solidFill>
                      <a:schemeClr val="accent6"/>
                    </a:solidFill>
                  </a:tcPr>
                </a:tc>
                <a:tc hMerge="1">
                  <a:txBody>
                    <a:bodyPr/>
                    <a:lstStyle/>
                    <a:p>
                      <a:r>
                        <a:rPr lang="en-US" b="1" dirty="0">
                          <a:solidFill>
                            <a:schemeClr val="bg1"/>
                          </a:solidFill>
                        </a:rPr>
                        <a:t>Facility-based Group Models </a:t>
                      </a:r>
                    </a:p>
                  </a:txBody>
                  <a:tcPr>
                    <a:solidFill>
                      <a:schemeClr val="accent6"/>
                    </a:solidFill>
                  </a:tcPr>
                </a:tc>
                <a:extLst>
                  <a:ext uri="{0D108BD9-81ED-4DB2-BD59-A6C34878D82A}">
                    <a16:rowId xmlns:a16="http://schemas.microsoft.com/office/drawing/2014/main" val="1896227132"/>
                  </a:ext>
                </a:extLst>
              </a:tr>
              <a:tr h="370840">
                <a:tc gridSpan="2">
                  <a:txBody>
                    <a:bodyPr/>
                    <a:lstStyle/>
                    <a:p>
                      <a:r>
                        <a:rPr lang="en-US" dirty="0"/>
                        <a:t>Multi-month prescribing + visit spacing</a:t>
                      </a:r>
                    </a:p>
                  </a:txBody>
                  <a:tcPr>
                    <a:solidFill>
                      <a:schemeClr val="accent2">
                        <a:lumMod val="40000"/>
                        <a:lumOff val="60000"/>
                      </a:schemeClr>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r>
                        <a:rPr lang="en-US"/>
                        <a:t>ART Clubs</a:t>
                      </a:r>
                      <a:endParaRPr lang="en-US" dirty="0"/>
                    </a:p>
                  </a:txBody>
                  <a:tcPr>
                    <a:solidFill>
                      <a:schemeClr val="accent6">
                        <a:lumMod val="60000"/>
                        <a:lumOff val="40000"/>
                      </a:schemeClr>
                    </a:solidFill>
                  </a:tcPr>
                </a:tc>
                <a:tc hMerge="1">
                  <a:txBody>
                    <a:bodyPr/>
                    <a:lstStyle/>
                    <a:p>
                      <a:r>
                        <a:rPr lang="en-US" dirty="0"/>
                        <a:t>ART Clubs</a:t>
                      </a:r>
                    </a:p>
                  </a:txBody>
                  <a:tcPr>
                    <a:solidFill>
                      <a:schemeClr val="accent6">
                        <a:lumMod val="60000"/>
                        <a:lumOff val="40000"/>
                      </a:schemeClr>
                    </a:solidFill>
                  </a:tcPr>
                </a:tc>
                <a:extLst>
                  <a:ext uri="{0D108BD9-81ED-4DB2-BD59-A6C34878D82A}">
                    <a16:rowId xmlns:a16="http://schemas.microsoft.com/office/drawing/2014/main" val="1081338243"/>
                  </a:ext>
                </a:extLst>
              </a:tr>
              <a:tr h="370840">
                <a:tc gridSpan="2">
                  <a:txBody>
                    <a:bodyPr/>
                    <a:lstStyle/>
                    <a:p>
                      <a:r>
                        <a:rPr lang="en-US" dirty="0"/>
                        <a:t>Fast track + visit spacing</a:t>
                      </a:r>
                    </a:p>
                  </a:txBody>
                  <a:tcPr>
                    <a:solidFill>
                      <a:schemeClr val="accent2">
                        <a:lumMod val="20000"/>
                        <a:lumOff val="80000"/>
                      </a:schemeClr>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r>
                        <a:rPr lang="en-US"/>
                        <a:t>Facility-based Teen Clubs</a:t>
                      </a:r>
                      <a:endParaRPr lang="en-US" dirty="0"/>
                    </a:p>
                  </a:txBody>
                  <a:tcPr>
                    <a:solidFill>
                      <a:schemeClr val="accent6">
                        <a:lumMod val="20000"/>
                        <a:lumOff val="80000"/>
                      </a:schemeClr>
                    </a:solidFill>
                  </a:tcPr>
                </a:tc>
                <a:tc hMerge="1">
                  <a:txBody>
                    <a:bodyPr/>
                    <a:lstStyle/>
                    <a:p>
                      <a:r>
                        <a:rPr lang="en-US" dirty="0"/>
                        <a:t>Facility-based Teen Clubs</a:t>
                      </a:r>
                    </a:p>
                  </a:txBody>
                  <a:tcPr>
                    <a:solidFill>
                      <a:schemeClr val="accent6">
                        <a:lumMod val="20000"/>
                        <a:lumOff val="80000"/>
                      </a:schemeClr>
                    </a:solidFill>
                  </a:tcPr>
                </a:tc>
                <a:extLst>
                  <a:ext uri="{0D108BD9-81ED-4DB2-BD59-A6C34878D82A}">
                    <a16:rowId xmlns:a16="http://schemas.microsoft.com/office/drawing/2014/main" val="554233135"/>
                  </a:ext>
                </a:extLst>
              </a:tr>
              <a:tr h="0">
                <a:tc gridSpan="2">
                  <a:txBody>
                    <a:bodyPr/>
                    <a:lstStyle/>
                    <a:p>
                      <a:r>
                        <a:rPr lang="en-US" sz="800" dirty="0"/>
                        <a:t> </a:t>
                      </a:r>
                    </a:p>
                  </a:txBody>
                  <a:tcPr>
                    <a:solidFill>
                      <a:schemeClr val="bg1"/>
                    </a:solidFill>
                  </a:tcPr>
                </a:tc>
                <a:tc hMerge="1">
                  <a:txBody>
                    <a:bodyPr/>
                    <a:lstStyle/>
                    <a:p>
                      <a:endParaRPr lang="en-US" sz="800" dirty="0"/>
                    </a:p>
                  </a:txBody>
                  <a:tcPr>
                    <a:solidFill>
                      <a:schemeClr val="bg1"/>
                    </a:solidFill>
                  </a:tcPr>
                </a:tc>
                <a:tc>
                  <a:txBody>
                    <a:bodyPr/>
                    <a:lstStyle/>
                    <a:p>
                      <a:endParaRPr lang="en-US" sz="800" dirty="0"/>
                    </a:p>
                  </a:txBody>
                  <a:tcPr>
                    <a:solidFill>
                      <a:schemeClr val="bg1"/>
                    </a:solidFill>
                  </a:tcPr>
                </a:tc>
                <a:tc gridSpan="2">
                  <a:txBody>
                    <a:bodyPr/>
                    <a:lstStyle/>
                    <a:p>
                      <a:endParaRPr lang="en-US" sz="800" dirty="0"/>
                    </a:p>
                  </a:txBody>
                  <a:tcPr>
                    <a:solidFill>
                      <a:schemeClr val="bg1"/>
                    </a:solidFill>
                  </a:tcPr>
                </a:tc>
                <a:tc hMerge="1">
                  <a:txBody>
                    <a:bodyPr/>
                    <a:lstStyle/>
                    <a:p>
                      <a:endParaRPr lang="en-US" sz="800" dirty="0"/>
                    </a:p>
                  </a:txBody>
                  <a:tcPr>
                    <a:solidFill>
                      <a:schemeClr val="bg1"/>
                    </a:solidFill>
                  </a:tcPr>
                </a:tc>
                <a:extLst>
                  <a:ext uri="{0D108BD9-81ED-4DB2-BD59-A6C34878D82A}">
                    <a16:rowId xmlns:a16="http://schemas.microsoft.com/office/drawing/2014/main" val="2557643544"/>
                  </a:ext>
                </a:extLst>
              </a:tr>
              <a:tr h="370840">
                <a:tc gridSpan="2">
                  <a:txBody>
                    <a:bodyPr/>
                    <a:lstStyle/>
                    <a:p>
                      <a:r>
                        <a:rPr lang="en-US" b="1" dirty="0">
                          <a:solidFill>
                            <a:schemeClr val="bg1"/>
                          </a:solidFill>
                        </a:rPr>
                        <a:t>Community-based Individual Models </a:t>
                      </a:r>
                    </a:p>
                  </a:txBody>
                  <a:tcPr>
                    <a:solidFill>
                      <a:schemeClr val="accent4"/>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r>
                        <a:rPr lang="en-US" b="1">
                          <a:solidFill>
                            <a:schemeClr val="bg1"/>
                          </a:solidFill>
                        </a:rPr>
                        <a:t>Community-based Group Models</a:t>
                      </a:r>
                      <a:endParaRPr lang="en-US" dirty="0"/>
                    </a:p>
                  </a:txBody>
                  <a:tcPr>
                    <a:solidFill>
                      <a:schemeClr val="tx1">
                        <a:lumMod val="50000"/>
                        <a:lumOff val="50000"/>
                      </a:schemeClr>
                    </a:solidFill>
                  </a:tcPr>
                </a:tc>
                <a:tc hMerge="1">
                  <a:txBody>
                    <a:bodyPr/>
                    <a:lstStyle/>
                    <a:p>
                      <a:r>
                        <a:rPr lang="en-US" b="1" dirty="0">
                          <a:solidFill>
                            <a:schemeClr val="bg1"/>
                          </a:solidFill>
                        </a:rPr>
                        <a:t>Community-based Group Models</a:t>
                      </a:r>
                    </a:p>
                  </a:txBody>
                  <a:tcPr>
                    <a:solidFill>
                      <a:schemeClr val="tx1">
                        <a:lumMod val="50000"/>
                        <a:lumOff val="50000"/>
                      </a:schemeClr>
                    </a:solidFill>
                  </a:tcPr>
                </a:tc>
                <a:extLst>
                  <a:ext uri="{0D108BD9-81ED-4DB2-BD59-A6C34878D82A}">
                    <a16:rowId xmlns:a16="http://schemas.microsoft.com/office/drawing/2014/main" val="142247248"/>
                  </a:ext>
                </a:extLst>
              </a:tr>
              <a:tr h="370840">
                <a:tc gridSpan="2">
                  <a:txBody>
                    <a:bodyPr/>
                    <a:lstStyle/>
                    <a:p>
                      <a:r>
                        <a:rPr lang="en-US" dirty="0"/>
                        <a:t>Outreach model</a:t>
                      </a:r>
                    </a:p>
                  </a:txBody>
                  <a:tcPr>
                    <a:solidFill>
                      <a:schemeClr val="accent4">
                        <a:lumMod val="60000"/>
                        <a:lumOff val="40000"/>
                      </a:schemeClr>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r>
                        <a:rPr lang="en-US"/>
                        <a:t>Community Antiretroviral Groups (CAGs, CARGs)</a:t>
                      </a:r>
                      <a:endParaRPr lang="en-US" dirty="0"/>
                    </a:p>
                  </a:txBody>
                  <a:tcPr>
                    <a:solidFill>
                      <a:schemeClr val="bg1">
                        <a:lumMod val="75000"/>
                      </a:schemeClr>
                    </a:solidFill>
                  </a:tcPr>
                </a:tc>
                <a:tc hMerge="1">
                  <a:txBody>
                    <a:bodyPr/>
                    <a:lstStyle/>
                    <a:p>
                      <a:r>
                        <a:rPr lang="en-US" dirty="0"/>
                        <a:t>Community Antiretroviral Groups (CAGs, CARGs)</a:t>
                      </a:r>
                    </a:p>
                  </a:txBody>
                  <a:tcPr>
                    <a:solidFill>
                      <a:schemeClr val="bg1">
                        <a:lumMod val="75000"/>
                      </a:schemeClr>
                    </a:solidFill>
                  </a:tcPr>
                </a:tc>
                <a:extLst>
                  <a:ext uri="{0D108BD9-81ED-4DB2-BD59-A6C34878D82A}">
                    <a16:rowId xmlns:a16="http://schemas.microsoft.com/office/drawing/2014/main" val="3359021883"/>
                  </a:ext>
                </a:extLst>
              </a:tr>
              <a:tr h="370840">
                <a:tc gridSpan="2">
                  <a:txBody>
                    <a:bodyPr/>
                    <a:lstStyle/>
                    <a:p>
                      <a:r>
                        <a:rPr lang="en-US" dirty="0"/>
                        <a:t>Community-based Drug Distribution </a:t>
                      </a:r>
                    </a:p>
                  </a:txBody>
                  <a:tcPr>
                    <a:solidFill>
                      <a:schemeClr val="accent4">
                        <a:lumMod val="40000"/>
                        <a:lumOff val="60000"/>
                      </a:schemeClr>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r>
                        <a:rPr lang="en-US"/>
                        <a:t>Community-based Teen Clubs</a:t>
                      </a:r>
                      <a:endParaRPr lang="en-US" dirty="0"/>
                    </a:p>
                  </a:txBody>
                  <a:tcPr>
                    <a:solidFill>
                      <a:schemeClr val="bg1">
                        <a:lumMod val="85000"/>
                      </a:schemeClr>
                    </a:solidFill>
                  </a:tcPr>
                </a:tc>
                <a:tc hMerge="1">
                  <a:txBody>
                    <a:bodyPr/>
                    <a:lstStyle/>
                    <a:p>
                      <a:r>
                        <a:rPr lang="en-US" dirty="0"/>
                        <a:t>Community-based Teen Clubs</a:t>
                      </a:r>
                    </a:p>
                  </a:txBody>
                  <a:tcPr>
                    <a:solidFill>
                      <a:schemeClr val="bg1">
                        <a:lumMod val="85000"/>
                      </a:schemeClr>
                    </a:solidFill>
                  </a:tcPr>
                </a:tc>
                <a:extLst>
                  <a:ext uri="{0D108BD9-81ED-4DB2-BD59-A6C34878D82A}">
                    <a16:rowId xmlns:a16="http://schemas.microsoft.com/office/drawing/2014/main" val="2611734986"/>
                  </a:ext>
                </a:extLst>
              </a:tr>
              <a:tr h="370840">
                <a:tc gridSpan="2">
                  <a:txBody>
                    <a:bodyPr/>
                    <a:lstStyle/>
                    <a:p>
                      <a:r>
                        <a:rPr lang="en-US" dirty="0"/>
                        <a:t>PODI (Community distribution center)</a:t>
                      </a:r>
                    </a:p>
                  </a:txBody>
                  <a:tcPr>
                    <a:solidFill>
                      <a:schemeClr val="accent4">
                        <a:lumMod val="20000"/>
                        <a:lumOff val="80000"/>
                      </a:schemeClr>
                    </a:solidFill>
                  </a:tcPr>
                </a:tc>
                <a:tc hMerge="1">
                  <a:txBody>
                    <a:bodyPr/>
                    <a:lstStyle/>
                    <a:p>
                      <a:endParaRPr lang="en-US" dirty="0"/>
                    </a:p>
                  </a:txBody>
                  <a:tcPr>
                    <a:solidFill>
                      <a:schemeClr val="bg1"/>
                    </a:solidFill>
                  </a:tcPr>
                </a:tc>
                <a:tc>
                  <a:txBody>
                    <a:bodyPr/>
                    <a:lstStyle/>
                    <a:p>
                      <a:endParaRPr lang="en-US" dirty="0"/>
                    </a:p>
                  </a:txBody>
                  <a:tcPr>
                    <a:solidFill>
                      <a:schemeClr val="bg1"/>
                    </a:solidFill>
                  </a:tcPr>
                </a:tc>
                <a:tc gridSpan="2">
                  <a:txBody>
                    <a:bodyPr/>
                    <a:lstStyle/>
                    <a:p>
                      <a:endParaRPr lang="en-US" dirty="0"/>
                    </a:p>
                  </a:txBody>
                  <a:tcP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3942690578"/>
                  </a:ext>
                </a:extLst>
              </a:tr>
            </a:tbl>
          </a:graphicData>
        </a:graphic>
      </p:graphicFrame>
    </p:spTree>
    <p:extLst>
      <p:ext uri="{BB962C8B-B14F-4D97-AF65-F5344CB8AC3E}">
        <p14:creationId xmlns:p14="http://schemas.microsoft.com/office/powerpoint/2010/main" val="436540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06EB-D71C-D548-87A1-B5A542322C38}"/>
              </a:ext>
            </a:extLst>
          </p:cNvPr>
          <p:cNvSpPr>
            <a:spLocks noGrp="1"/>
          </p:cNvSpPr>
          <p:nvPr>
            <p:ph type="title"/>
          </p:nvPr>
        </p:nvSpPr>
        <p:spPr/>
        <p:txBody>
          <a:bodyPr/>
          <a:lstStyle/>
          <a:p>
            <a:r>
              <a:rPr lang="en-US" dirty="0"/>
              <a:t>DSD scale up</a:t>
            </a:r>
          </a:p>
        </p:txBody>
      </p:sp>
      <p:sp>
        <p:nvSpPr>
          <p:cNvPr id="3" name="Content Placeholder 2">
            <a:extLst>
              <a:ext uri="{FF2B5EF4-FFF2-40B4-BE49-F238E27FC236}">
                <a16:creationId xmlns:a16="http://schemas.microsoft.com/office/drawing/2014/main" id="{492F62AD-9CCA-C147-9549-B095449514B9}"/>
              </a:ext>
            </a:extLst>
          </p:cNvPr>
          <p:cNvSpPr>
            <a:spLocks noGrp="1"/>
          </p:cNvSpPr>
          <p:nvPr>
            <p:ph idx="1"/>
          </p:nvPr>
        </p:nvSpPr>
        <p:spPr>
          <a:xfrm>
            <a:off x="341375" y="1269962"/>
            <a:ext cx="11461603" cy="4995835"/>
          </a:xfrm>
        </p:spPr>
        <p:txBody>
          <a:bodyPr>
            <a:normAutofit/>
          </a:bodyPr>
          <a:lstStyle/>
          <a:p>
            <a:pPr>
              <a:lnSpc>
                <a:spcPct val="100000"/>
              </a:lnSpc>
            </a:pPr>
            <a:r>
              <a:rPr lang="en-US" sz="3200" dirty="0"/>
              <a:t>Many countries are moving to rapidly scale up less-intensive DSD models for people doing well on ART</a:t>
            </a:r>
          </a:p>
          <a:p>
            <a:pPr>
              <a:lnSpc>
                <a:spcPct val="100000"/>
              </a:lnSpc>
            </a:pPr>
            <a:r>
              <a:rPr lang="en-US" sz="3200" dirty="0"/>
              <a:t>This means that more and more people will be in models involving fewer and faster visits to the health facility</a:t>
            </a:r>
          </a:p>
          <a:p>
            <a:pPr>
              <a:lnSpc>
                <a:spcPct val="100000"/>
              </a:lnSpc>
            </a:pPr>
            <a:r>
              <a:rPr lang="en-US" sz="3200" dirty="0"/>
              <a:t>For example, as of October 2018*:</a:t>
            </a:r>
          </a:p>
          <a:p>
            <a:pPr lvl="1">
              <a:lnSpc>
                <a:spcPct val="100000"/>
              </a:lnSpc>
            </a:pPr>
            <a:r>
              <a:rPr lang="en-US" sz="2400" dirty="0"/>
              <a:t>The Ethiopia MOH estimated that 26% of eligible ART patients (117,000 people) were enrolled in its 6-month appointment spacing model  </a:t>
            </a:r>
          </a:p>
          <a:p>
            <a:pPr lvl="1">
              <a:lnSpc>
                <a:spcPct val="100000"/>
              </a:lnSpc>
            </a:pPr>
            <a:r>
              <a:rPr lang="en-US" sz="2400" dirty="0"/>
              <a:t>The Uganda MOH estimated that 21% of all ART patients (242,000 people) were enrolled in one of several less-intensive DART models  </a:t>
            </a:r>
          </a:p>
        </p:txBody>
      </p:sp>
      <p:sp>
        <p:nvSpPr>
          <p:cNvPr id="4" name="TextBox 3">
            <a:extLst>
              <a:ext uri="{FF2B5EF4-FFF2-40B4-BE49-F238E27FC236}">
                <a16:creationId xmlns:a16="http://schemas.microsoft.com/office/drawing/2014/main" id="{DD0E1390-3638-A948-B07E-90AAE15FB8FE}"/>
              </a:ext>
            </a:extLst>
          </p:cNvPr>
          <p:cNvSpPr txBox="1"/>
          <p:nvPr/>
        </p:nvSpPr>
        <p:spPr>
          <a:xfrm>
            <a:off x="457200" y="5835316"/>
            <a:ext cx="3364767" cy="369332"/>
          </a:xfrm>
          <a:prstGeom prst="rect">
            <a:avLst/>
          </a:prstGeom>
          <a:noFill/>
        </p:spPr>
        <p:txBody>
          <a:bodyPr wrap="none" rtlCol="0">
            <a:spAutoFit/>
          </a:bodyPr>
          <a:lstStyle/>
          <a:p>
            <a:r>
              <a:rPr lang="en-US" dirty="0">
                <a:solidFill>
                  <a:srgbClr val="093552"/>
                </a:solidFill>
              </a:rPr>
              <a:t>* Source = CQUIN annual meeting</a:t>
            </a:r>
          </a:p>
        </p:txBody>
      </p:sp>
    </p:spTree>
    <p:extLst>
      <p:ext uri="{BB962C8B-B14F-4D97-AF65-F5344CB8AC3E}">
        <p14:creationId xmlns:p14="http://schemas.microsoft.com/office/powerpoint/2010/main" val="4013902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FB48-3C4A-5C47-8DA4-D260715C47D1}"/>
              </a:ext>
            </a:extLst>
          </p:cNvPr>
          <p:cNvSpPr>
            <a:spLocks noGrp="1"/>
          </p:cNvSpPr>
          <p:nvPr>
            <p:ph type="title"/>
          </p:nvPr>
        </p:nvSpPr>
        <p:spPr/>
        <p:txBody>
          <a:bodyPr/>
          <a:lstStyle/>
          <a:p>
            <a:r>
              <a:rPr lang="en-US" dirty="0"/>
              <a:t>The CQUIN Learning Network</a:t>
            </a:r>
          </a:p>
        </p:txBody>
      </p:sp>
      <p:sp>
        <p:nvSpPr>
          <p:cNvPr id="3" name="Content Placeholder 2">
            <a:extLst>
              <a:ext uri="{FF2B5EF4-FFF2-40B4-BE49-F238E27FC236}">
                <a16:creationId xmlns:a16="http://schemas.microsoft.com/office/drawing/2014/main" id="{BCFD54E6-FAF4-B345-8E15-6F9DC6D5E103}"/>
              </a:ext>
            </a:extLst>
          </p:cNvPr>
          <p:cNvSpPr>
            <a:spLocks noGrp="1"/>
          </p:cNvSpPr>
          <p:nvPr>
            <p:ph idx="1"/>
          </p:nvPr>
        </p:nvSpPr>
        <p:spPr/>
        <p:txBody>
          <a:bodyPr/>
          <a:lstStyle/>
          <a:p>
            <a:pPr>
              <a:lnSpc>
                <a:spcPct val="100000"/>
              </a:lnSpc>
              <a:spcAft>
                <a:spcPts val="2400"/>
              </a:spcAft>
            </a:pPr>
            <a:r>
              <a:rPr lang="en-US" sz="3600" dirty="0">
                <a:cs typeface="Garamond"/>
              </a:rPr>
              <a:t>The HIV </a:t>
            </a:r>
            <a:r>
              <a:rPr lang="en-US" sz="3600" u="sng" dirty="0">
                <a:cs typeface="Garamond"/>
              </a:rPr>
              <a:t>C</a:t>
            </a:r>
            <a:r>
              <a:rPr lang="en-US" sz="3600" dirty="0">
                <a:cs typeface="Garamond"/>
              </a:rPr>
              <a:t>overage, </a:t>
            </a:r>
            <a:r>
              <a:rPr lang="en-US" sz="3600" u="sng" dirty="0">
                <a:cs typeface="Garamond"/>
              </a:rPr>
              <a:t>Qu</a:t>
            </a:r>
            <a:r>
              <a:rPr lang="en-US" sz="3600" dirty="0">
                <a:cs typeface="Garamond"/>
              </a:rPr>
              <a:t>ality, and </a:t>
            </a:r>
            <a:r>
              <a:rPr lang="en-US" sz="3600" u="sng" dirty="0">
                <a:cs typeface="Garamond"/>
              </a:rPr>
              <a:t>I</a:t>
            </a:r>
            <a:r>
              <a:rPr lang="en-US" sz="3600" dirty="0">
                <a:cs typeface="Garamond"/>
              </a:rPr>
              <a:t>mpact </a:t>
            </a:r>
            <a:r>
              <a:rPr lang="en-US" sz="3600" u="sng" dirty="0">
                <a:cs typeface="Garamond"/>
              </a:rPr>
              <a:t>N</a:t>
            </a:r>
            <a:r>
              <a:rPr lang="en-US" sz="3600" dirty="0">
                <a:cs typeface="Garamond"/>
              </a:rPr>
              <a:t>etwork is designed to advance differentiated service delivery with a focus on sub-Saharan Africa</a:t>
            </a:r>
          </a:p>
          <a:p>
            <a:pPr>
              <a:lnSpc>
                <a:spcPct val="100000"/>
              </a:lnSpc>
              <a:spcAft>
                <a:spcPts val="2400"/>
              </a:spcAft>
            </a:pPr>
            <a:r>
              <a:rPr lang="en-US" sz="3600" dirty="0">
                <a:cs typeface="Garamond"/>
              </a:rPr>
              <a:t>Funded by the Bill &amp; Melinda Gates Foundation </a:t>
            </a:r>
          </a:p>
          <a:p>
            <a:pPr>
              <a:lnSpc>
                <a:spcPct val="100000"/>
              </a:lnSpc>
              <a:spcAft>
                <a:spcPts val="2400"/>
              </a:spcAft>
            </a:pPr>
            <a:r>
              <a:rPr lang="en-US" sz="3600" dirty="0">
                <a:cs typeface="Garamond"/>
              </a:rPr>
              <a:t>Convened / led by ICAP at Columbia University </a:t>
            </a:r>
            <a:endParaRPr lang="en-US" sz="3600" dirty="0"/>
          </a:p>
          <a:p>
            <a:pPr marL="0" indent="0">
              <a:buNone/>
            </a:pPr>
            <a:endParaRPr lang="en-US" dirty="0"/>
          </a:p>
        </p:txBody>
      </p:sp>
    </p:spTree>
    <p:extLst>
      <p:ext uri="{BB962C8B-B14F-4D97-AF65-F5344CB8AC3E}">
        <p14:creationId xmlns:p14="http://schemas.microsoft.com/office/powerpoint/2010/main" val="115195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nSpc>
                <a:spcPct val="100000"/>
              </a:lnSpc>
              <a:buNone/>
            </a:pPr>
            <a:r>
              <a:rPr lang="en-US" sz="3600" dirty="0">
                <a:latin typeface="+mn-lt"/>
              </a:rPr>
              <a:t>CQUIN aims to foster the scale-up of high quality differentiated HIV services by:</a:t>
            </a:r>
          </a:p>
          <a:p>
            <a:pPr>
              <a:lnSpc>
                <a:spcPct val="100000"/>
              </a:lnSpc>
            </a:pPr>
            <a:r>
              <a:rPr lang="en-US" sz="3600" dirty="0">
                <a:latin typeface="+mn-lt"/>
              </a:rPr>
              <a:t>facilitating country-to-country knowledge exchange </a:t>
            </a:r>
          </a:p>
          <a:p>
            <a:pPr>
              <a:lnSpc>
                <a:spcPct val="100000"/>
              </a:lnSpc>
            </a:pPr>
            <a:r>
              <a:rPr lang="en-US" sz="3600" dirty="0">
                <a:latin typeface="+mn-lt"/>
              </a:rPr>
              <a:t>providing demand-driven technical assistance</a:t>
            </a:r>
          </a:p>
          <a:p>
            <a:pPr>
              <a:lnSpc>
                <a:spcPct val="100000"/>
              </a:lnSpc>
            </a:pPr>
            <a:r>
              <a:rPr lang="en-US" sz="3600" dirty="0">
                <a:latin typeface="+mn-lt"/>
              </a:rPr>
              <a:t>supporting catalytic projects and knowledge generation </a:t>
            </a:r>
          </a:p>
        </p:txBody>
      </p:sp>
      <p:sp>
        <p:nvSpPr>
          <p:cNvPr id="3" name="Footer Placeholder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CQUIN Learning Network</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15</a:t>
            </a:fld>
            <a:endParaRPr lang="en-US"/>
          </a:p>
        </p:txBody>
      </p:sp>
      <p:sp>
        <p:nvSpPr>
          <p:cNvPr id="5" name="Title 4"/>
          <p:cNvSpPr>
            <a:spLocks noGrp="1"/>
          </p:cNvSpPr>
          <p:nvPr>
            <p:ph type="title"/>
          </p:nvPr>
        </p:nvSpPr>
        <p:spPr/>
        <p:txBody>
          <a:bodyPr/>
          <a:lstStyle/>
          <a:p>
            <a:r>
              <a:rPr lang="en-US" dirty="0">
                <a:latin typeface="+mn-lt"/>
              </a:rPr>
              <a:t>CQUIN Activities</a:t>
            </a:r>
          </a:p>
        </p:txBody>
      </p:sp>
    </p:spTree>
    <p:extLst>
      <p:ext uri="{BB962C8B-B14F-4D97-AF65-F5344CB8AC3E}">
        <p14:creationId xmlns:p14="http://schemas.microsoft.com/office/powerpoint/2010/main" val="131280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190" y="1303075"/>
            <a:ext cx="7634341" cy="5009809"/>
          </a:xfrm>
        </p:spPr>
        <p:txBody>
          <a:bodyPr>
            <a:normAutofit fontScale="92500" lnSpcReduction="10000"/>
          </a:bodyPr>
          <a:lstStyle/>
          <a:p>
            <a:r>
              <a:rPr lang="en-US" sz="3200" b="1" dirty="0">
                <a:latin typeface="+mn-lt"/>
              </a:rPr>
              <a:t>South-to-south learning</a:t>
            </a:r>
          </a:p>
          <a:p>
            <a:pPr lvl="1"/>
            <a:r>
              <a:rPr lang="en-US" sz="2800" dirty="0">
                <a:solidFill>
                  <a:schemeClr val="accent1"/>
                </a:solidFill>
                <a:latin typeface="+mn-lt"/>
              </a:rPr>
              <a:t>Meetings and workshops</a:t>
            </a:r>
          </a:p>
          <a:p>
            <a:pPr lvl="1"/>
            <a:r>
              <a:rPr lang="en-US" sz="2800" dirty="0">
                <a:solidFill>
                  <a:schemeClr val="accent1"/>
                </a:solidFill>
                <a:latin typeface="+mn-lt"/>
              </a:rPr>
              <a:t>Website, webinars, journal club, monthly newsletter</a:t>
            </a:r>
          </a:p>
          <a:p>
            <a:pPr lvl="1"/>
            <a:r>
              <a:rPr lang="en-US" sz="2800" dirty="0">
                <a:solidFill>
                  <a:schemeClr val="accent1"/>
                </a:solidFill>
                <a:latin typeface="+mn-lt"/>
              </a:rPr>
              <a:t>South-to-south visits</a:t>
            </a:r>
          </a:p>
          <a:p>
            <a:pPr lvl="1"/>
            <a:r>
              <a:rPr lang="en-US" sz="2800" dirty="0">
                <a:solidFill>
                  <a:schemeClr val="accent1"/>
                </a:solidFill>
                <a:latin typeface="+mn-lt"/>
              </a:rPr>
              <a:t>Online communities of practice</a:t>
            </a:r>
          </a:p>
          <a:p>
            <a:r>
              <a:rPr lang="en-US" sz="3200" b="1" dirty="0">
                <a:latin typeface="+mn-lt"/>
              </a:rPr>
              <a:t>Focused technical assistance</a:t>
            </a:r>
          </a:p>
          <a:p>
            <a:pPr lvl="1"/>
            <a:r>
              <a:rPr lang="en-US" sz="2800" dirty="0">
                <a:solidFill>
                  <a:srgbClr val="4F81BD"/>
                </a:solidFill>
                <a:latin typeface="+mn-lt"/>
              </a:rPr>
              <a:t>Seconding national DSD coordinator to MOHs</a:t>
            </a:r>
          </a:p>
          <a:p>
            <a:pPr lvl="1"/>
            <a:r>
              <a:rPr lang="en-US" sz="2800" dirty="0">
                <a:solidFill>
                  <a:srgbClr val="4F81BD"/>
                </a:solidFill>
                <a:latin typeface="+mn-lt"/>
              </a:rPr>
              <a:t>Support for national DSD review meetings</a:t>
            </a:r>
          </a:p>
          <a:p>
            <a:pPr lvl="1"/>
            <a:r>
              <a:rPr lang="en-US" sz="2800" dirty="0">
                <a:solidFill>
                  <a:srgbClr val="4F81BD"/>
                </a:solidFill>
                <a:latin typeface="+mn-lt"/>
              </a:rPr>
              <a:t>ICAP consultation/TA</a:t>
            </a:r>
          </a:p>
          <a:p>
            <a:r>
              <a:rPr lang="en-US" sz="3200" b="1" dirty="0">
                <a:latin typeface="+mn-lt"/>
              </a:rPr>
              <a:t>Implementation research</a:t>
            </a:r>
          </a:p>
          <a:p>
            <a:pPr lvl="1"/>
            <a:r>
              <a:rPr lang="en-US" sz="2800" dirty="0">
                <a:solidFill>
                  <a:srgbClr val="4F81BD"/>
                </a:solidFill>
                <a:latin typeface="+mn-lt"/>
              </a:rPr>
              <a:t>Catalytic projects</a:t>
            </a:r>
          </a:p>
        </p:txBody>
      </p:sp>
      <p:sp>
        <p:nvSpPr>
          <p:cNvPr id="8" name="TextBox 7"/>
          <p:cNvSpPr txBox="1"/>
          <p:nvPr/>
        </p:nvSpPr>
        <p:spPr>
          <a:xfrm>
            <a:off x="311831" y="340163"/>
            <a:ext cx="8332267"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Illustrative CQUIN Activities</a:t>
            </a:r>
          </a:p>
        </p:txBody>
      </p:sp>
      <p:pic>
        <p:nvPicPr>
          <p:cNvPr id="4" name="Picture 3">
            <a:extLst>
              <a:ext uri="{FF2B5EF4-FFF2-40B4-BE49-F238E27FC236}">
                <a16:creationId xmlns:a16="http://schemas.microsoft.com/office/drawing/2014/main" id="{6FAADB80-82BB-4988-A6DA-820805E8388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7571"/>
          <a:stretch/>
        </p:blipFill>
        <p:spPr>
          <a:xfrm>
            <a:off x="8087531" y="1596815"/>
            <a:ext cx="4104469" cy="4487469"/>
          </a:xfrm>
          <a:prstGeom prst="rect">
            <a:avLst/>
          </a:prstGeom>
        </p:spPr>
      </p:pic>
    </p:spTree>
    <p:extLst>
      <p:ext uri="{BB962C8B-B14F-4D97-AF65-F5344CB8AC3E}">
        <p14:creationId xmlns:p14="http://schemas.microsoft.com/office/powerpoint/2010/main" val="3962549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13"/>
          <p:cNvSpPr txBox="1">
            <a:spLocks noChangeArrowheads="1"/>
          </p:cNvSpPr>
          <p:nvPr/>
        </p:nvSpPr>
        <p:spPr bwMode="auto">
          <a:xfrm>
            <a:off x="10362987" y="1205583"/>
            <a:ext cx="1847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en-US" dirty="0"/>
          </a:p>
        </p:txBody>
      </p:sp>
      <p:sp>
        <p:nvSpPr>
          <p:cNvPr id="68" name="Title 1"/>
          <p:cNvSpPr txBox="1">
            <a:spLocks/>
          </p:cNvSpPr>
          <p:nvPr/>
        </p:nvSpPr>
        <p:spPr>
          <a:xfrm>
            <a:off x="0" y="84824"/>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Arial" panose="020B0604020202020204" pitchFamily="34" charset="0"/>
                <a:cs typeface="Arial" panose="020B0604020202020204" pitchFamily="34" charset="0"/>
              </a:rPr>
              <a:t> CQUIN Network Members as of 2019</a:t>
            </a:r>
          </a:p>
        </p:txBody>
      </p:sp>
      <p:sp>
        <p:nvSpPr>
          <p:cNvPr id="15" name="Slide Number Placeholder 1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17</a:t>
            </a:fld>
            <a:endParaRPr lang="en-US" dirty="0"/>
          </a:p>
        </p:txBody>
      </p:sp>
      <p:sp>
        <p:nvSpPr>
          <p:cNvPr id="8" name="TextBox 7">
            <a:extLst>
              <a:ext uri="{FF2B5EF4-FFF2-40B4-BE49-F238E27FC236}">
                <a16:creationId xmlns:a16="http://schemas.microsoft.com/office/drawing/2014/main" id="{442EDD6D-E2D1-B343-BD52-84176AA9CFC3}"/>
              </a:ext>
            </a:extLst>
          </p:cNvPr>
          <p:cNvSpPr txBox="1"/>
          <p:nvPr/>
        </p:nvSpPr>
        <p:spPr>
          <a:xfrm>
            <a:off x="914639" y="2126350"/>
            <a:ext cx="2286594" cy="4154984"/>
          </a:xfrm>
          <a:prstGeom prst="rect">
            <a:avLst/>
          </a:prstGeom>
          <a:noFill/>
        </p:spPr>
        <p:txBody>
          <a:bodyPr wrap="square" rtlCol="0">
            <a:spAutoFit/>
          </a:bodyPr>
          <a:lstStyle/>
          <a:p>
            <a:r>
              <a:rPr lang="en-US" sz="2400" dirty="0">
                <a:latin typeface="+mn-lt"/>
                <a:cs typeface="Diwan Thuluth" pitchFamily="2" charset="-78"/>
              </a:rPr>
              <a:t>Cote d’Ivoire</a:t>
            </a:r>
            <a:br>
              <a:rPr lang="en-US" sz="2400" dirty="0">
                <a:latin typeface="+mn-lt"/>
                <a:cs typeface="Diwan Thuluth" pitchFamily="2" charset="-78"/>
              </a:rPr>
            </a:br>
            <a:r>
              <a:rPr lang="en-US" sz="2400" dirty="0">
                <a:latin typeface="+mn-lt"/>
                <a:cs typeface="Diwan Thuluth" pitchFamily="2" charset="-78"/>
              </a:rPr>
              <a:t>Ethiopia</a:t>
            </a:r>
          </a:p>
          <a:p>
            <a:r>
              <a:rPr lang="en-US" sz="2400" dirty="0" err="1">
                <a:latin typeface="+mn-lt"/>
                <a:cs typeface="Diwan Thuluth" pitchFamily="2" charset="-78"/>
              </a:rPr>
              <a:t>Eswatini</a:t>
            </a:r>
            <a:endParaRPr lang="en-US" sz="2400" dirty="0">
              <a:latin typeface="+mn-lt"/>
              <a:cs typeface="Diwan Thuluth" pitchFamily="2" charset="-78"/>
            </a:endParaRPr>
          </a:p>
          <a:p>
            <a:r>
              <a:rPr lang="en-US" sz="2400" dirty="0">
                <a:latin typeface="+mn-lt"/>
                <a:cs typeface="Diwan Thuluth" pitchFamily="2" charset="-78"/>
              </a:rPr>
              <a:t>Kenya</a:t>
            </a:r>
          </a:p>
          <a:p>
            <a:r>
              <a:rPr lang="en-US" sz="2400" dirty="0">
                <a:latin typeface="+mn-lt"/>
                <a:cs typeface="Diwan Thuluth" pitchFamily="2" charset="-78"/>
              </a:rPr>
              <a:t>Malawi</a:t>
            </a:r>
          </a:p>
          <a:p>
            <a:r>
              <a:rPr lang="en-US" sz="2400" dirty="0">
                <a:latin typeface="+mn-lt"/>
                <a:cs typeface="Diwan Thuluth" pitchFamily="2" charset="-78"/>
              </a:rPr>
              <a:t>Mozambique</a:t>
            </a:r>
          </a:p>
          <a:p>
            <a:r>
              <a:rPr lang="en-US" sz="2400" dirty="0">
                <a:latin typeface="+mn-lt"/>
                <a:cs typeface="Diwan Thuluth" pitchFamily="2" charset="-78"/>
              </a:rPr>
              <a:t>South Africa</a:t>
            </a:r>
          </a:p>
          <a:p>
            <a:r>
              <a:rPr lang="en-US" sz="2400" dirty="0">
                <a:latin typeface="+mn-lt"/>
                <a:cs typeface="Diwan Thuluth" pitchFamily="2" charset="-78"/>
              </a:rPr>
              <a:t>Tanzania</a:t>
            </a:r>
          </a:p>
          <a:p>
            <a:r>
              <a:rPr lang="en-US" sz="2400" dirty="0">
                <a:latin typeface="+mn-lt"/>
                <a:cs typeface="Diwan Thuluth" pitchFamily="2" charset="-78"/>
              </a:rPr>
              <a:t>Uganda</a:t>
            </a:r>
          </a:p>
          <a:p>
            <a:r>
              <a:rPr lang="en-US" sz="2400" dirty="0">
                <a:latin typeface="+mn-lt"/>
                <a:cs typeface="Diwan Thuluth" pitchFamily="2" charset="-78"/>
              </a:rPr>
              <a:t>Zambia</a:t>
            </a:r>
          </a:p>
          <a:p>
            <a:r>
              <a:rPr lang="en-US" sz="2400" dirty="0">
                <a:latin typeface="+mn-lt"/>
                <a:cs typeface="Diwan Thuluth" pitchFamily="2" charset="-78"/>
              </a:rPr>
              <a:t>Zimbabwe</a:t>
            </a:r>
          </a:p>
        </p:txBody>
      </p:sp>
      <p:pic>
        <p:nvPicPr>
          <p:cNvPr id="5" name="Picture 4">
            <a:extLst>
              <a:ext uri="{FF2B5EF4-FFF2-40B4-BE49-F238E27FC236}">
                <a16:creationId xmlns:a16="http://schemas.microsoft.com/office/drawing/2014/main" id="{A890C8F1-A93D-4DAB-82BB-5ED6DF507B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27824"/>
            <a:ext cx="12192000" cy="651764"/>
          </a:xfrm>
          <a:prstGeom prst="rect">
            <a:avLst/>
          </a:prstGeom>
        </p:spPr>
      </p:pic>
      <p:pic>
        <p:nvPicPr>
          <p:cNvPr id="7" name="Picture 6">
            <a:extLst>
              <a:ext uri="{FF2B5EF4-FFF2-40B4-BE49-F238E27FC236}">
                <a16:creationId xmlns:a16="http://schemas.microsoft.com/office/drawing/2014/main" id="{52EF8A8B-0374-40B8-B2FF-B9D0F34D1D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8553" y="2126351"/>
            <a:ext cx="3641451" cy="3934883"/>
          </a:xfrm>
          <a:prstGeom prst="rect">
            <a:avLst/>
          </a:prstGeom>
        </p:spPr>
      </p:pic>
    </p:spTree>
    <p:extLst>
      <p:ext uri="{BB962C8B-B14F-4D97-AF65-F5344CB8AC3E}">
        <p14:creationId xmlns:p14="http://schemas.microsoft.com/office/powerpoint/2010/main" val="93930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5C137-8959-6245-9054-CA7F46621C78}"/>
              </a:ext>
            </a:extLst>
          </p:cNvPr>
          <p:cNvSpPr>
            <a:spLocks noGrp="1"/>
          </p:cNvSpPr>
          <p:nvPr>
            <p:ph type="title"/>
          </p:nvPr>
        </p:nvSpPr>
        <p:spPr/>
        <p:txBody>
          <a:bodyPr>
            <a:normAutofit fontScale="90000"/>
          </a:bodyPr>
          <a:lstStyle/>
          <a:p>
            <a:r>
              <a:rPr lang="en-US" dirty="0"/>
              <a:t>CQUIN-WHO workshop on DSD and TB/HIV Services: March 2019</a:t>
            </a:r>
          </a:p>
        </p:txBody>
      </p:sp>
      <p:sp>
        <p:nvSpPr>
          <p:cNvPr id="3" name="Content Placeholder 2">
            <a:extLst>
              <a:ext uri="{FF2B5EF4-FFF2-40B4-BE49-F238E27FC236}">
                <a16:creationId xmlns:a16="http://schemas.microsoft.com/office/drawing/2014/main" id="{7D589B32-84A3-9C4F-8CBF-BE4C9DE690DF}"/>
              </a:ext>
            </a:extLst>
          </p:cNvPr>
          <p:cNvSpPr>
            <a:spLocks noGrp="1"/>
          </p:cNvSpPr>
          <p:nvPr>
            <p:ph idx="1"/>
          </p:nvPr>
        </p:nvSpPr>
        <p:spPr>
          <a:xfrm>
            <a:off x="4450917" y="3873907"/>
            <a:ext cx="7775217" cy="2355534"/>
          </a:xfrm>
        </p:spPr>
        <p:txBody>
          <a:bodyPr>
            <a:normAutofit lnSpcReduction="10000"/>
          </a:bodyPr>
          <a:lstStyle/>
          <a:p>
            <a:pPr marL="0" indent="0">
              <a:buNone/>
            </a:pPr>
            <a:r>
              <a:rPr lang="en-US" dirty="0"/>
              <a:t>120 people from 7 countries</a:t>
            </a:r>
          </a:p>
          <a:p>
            <a:r>
              <a:rPr lang="en-US" dirty="0"/>
              <a:t>Ministries of Health</a:t>
            </a:r>
          </a:p>
          <a:p>
            <a:r>
              <a:rPr lang="en-US" dirty="0"/>
              <a:t>Civil Society / Recipients of Care</a:t>
            </a:r>
          </a:p>
          <a:p>
            <a:r>
              <a:rPr lang="en-US" dirty="0"/>
              <a:t>Donors</a:t>
            </a:r>
          </a:p>
          <a:p>
            <a:r>
              <a:rPr lang="en-US" dirty="0"/>
              <a:t>Implementing Partners</a:t>
            </a:r>
          </a:p>
          <a:p>
            <a:r>
              <a:rPr lang="en-US" dirty="0"/>
              <a:t>Global Partners</a:t>
            </a:r>
          </a:p>
        </p:txBody>
      </p:sp>
      <p:pic>
        <p:nvPicPr>
          <p:cNvPr id="5" name="Picture 4">
            <a:extLst>
              <a:ext uri="{FF2B5EF4-FFF2-40B4-BE49-F238E27FC236}">
                <a16:creationId xmlns:a16="http://schemas.microsoft.com/office/drawing/2014/main" id="{767BADA6-BC18-0540-ADA3-0436BB719A8B}"/>
              </a:ext>
            </a:extLst>
          </p:cNvPr>
          <p:cNvPicPr>
            <a:picLocks noChangeAspect="1"/>
          </p:cNvPicPr>
          <p:nvPr/>
        </p:nvPicPr>
        <p:blipFill>
          <a:blip r:embed="rId2"/>
          <a:stretch>
            <a:fillRect/>
          </a:stretch>
        </p:blipFill>
        <p:spPr>
          <a:xfrm>
            <a:off x="4450917" y="1269962"/>
            <a:ext cx="5621564" cy="2410409"/>
          </a:xfrm>
          <a:prstGeom prst="rect">
            <a:avLst/>
          </a:prstGeom>
          <a:ln>
            <a:solidFill>
              <a:schemeClr val="accent1"/>
            </a:solidFill>
          </a:ln>
        </p:spPr>
      </p:pic>
      <p:pic>
        <p:nvPicPr>
          <p:cNvPr id="6" name="Picture 5">
            <a:extLst>
              <a:ext uri="{FF2B5EF4-FFF2-40B4-BE49-F238E27FC236}">
                <a16:creationId xmlns:a16="http://schemas.microsoft.com/office/drawing/2014/main" id="{F1560A80-1BFC-4941-B4FD-66279D7825DF}"/>
              </a:ext>
            </a:extLst>
          </p:cNvPr>
          <p:cNvPicPr>
            <a:picLocks noChangeAspect="1"/>
          </p:cNvPicPr>
          <p:nvPr/>
        </p:nvPicPr>
        <p:blipFill>
          <a:blip r:embed="rId3"/>
          <a:stretch>
            <a:fillRect/>
          </a:stretch>
        </p:blipFill>
        <p:spPr>
          <a:xfrm>
            <a:off x="341375" y="1269962"/>
            <a:ext cx="3737329" cy="4735366"/>
          </a:xfrm>
          <a:prstGeom prst="rect">
            <a:avLst/>
          </a:prstGeom>
          <a:ln>
            <a:solidFill>
              <a:schemeClr val="accent1"/>
            </a:solidFill>
          </a:ln>
        </p:spPr>
      </p:pic>
      <p:sp>
        <p:nvSpPr>
          <p:cNvPr id="7" name="TextBox 6">
            <a:extLst>
              <a:ext uri="{FF2B5EF4-FFF2-40B4-BE49-F238E27FC236}">
                <a16:creationId xmlns:a16="http://schemas.microsoft.com/office/drawing/2014/main" id="{48580A03-865D-4149-9241-17B8A93BD620}"/>
              </a:ext>
            </a:extLst>
          </p:cNvPr>
          <p:cNvSpPr txBox="1"/>
          <p:nvPr/>
        </p:nvSpPr>
        <p:spPr>
          <a:xfrm>
            <a:off x="8810947" y="3812457"/>
            <a:ext cx="3039678" cy="646331"/>
          </a:xfrm>
          <a:prstGeom prst="rect">
            <a:avLst/>
          </a:prstGeom>
          <a:noFill/>
        </p:spPr>
        <p:txBody>
          <a:bodyPr wrap="none" rtlCol="0">
            <a:spAutoFit/>
          </a:bodyPr>
          <a:lstStyle/>
          <a:p>
            <a:r>
              <a:rPr lang="en-US" b="1" dirty="0">
                <a:solidFill>
                  <a:srgbClr val="093552"/>
                </a:solidFill>
              </a:rPr>
              <a:t>Meeting Report available at:</a:t>
            </a:r>
          </a:p>
          <a:p>
            <a:r>
              <a:rPr lang="en-US" dirty="0">
                <a:solidFill>
                  <a:srgbClr val="093552"/>
                </a:solidFill>
                <a:hlinkClick r:id="rId4"/>
              </a:rPr>
              <a:t>www.cquin.icap.columbia.edu</a:t>
            </a:r>
            <a:r>
              <a:rPr lang="en-US" dirty="0">
                <a:solidFill>
                  <a:srgbClr val="093552"/>
                </a:solidFill>
              </a:rPr>
              <a:t> </a:t>
            </a:r>
          </a:p>
        </p:txBody>
      </p:sp>
    </p:spTree>
    <p:extLst>
      <p:ext uri="{BB962C8B-B14F-4D97-AF65-F5344CB8AC3E}">
        <p14:creationId xmlns:p14="http://schemas.microsoft.com/office/powerpoint/2010/main" val="3426090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9265B3-D0B4-9C47-BDB8-B5B6D946B813}"/>
              </a:ext>
            </a:extLst>
          </p:cNvPr>
          <p:cNvSpPr>
            <a:spLocks noGrp="1"/>
          </p:cNvSpPr>
          <p:nvPr>
            <p:ph idx="1"/>
          </p:nvPr>
        </p:nvSpPr>
        <p:spPr>
          <a:xfrm>
            <a:off x="411256" y="1330001"/>
            <a:ext cx="11369488" cy="4772773"/>
          </a:xfrm>
        </p:spPr>
        <p:txBody>
          <a:bodyPr>
            <a:normAutofit lnSpcReduction="10000"/>
          </a:bodyPr>
          <a:lstStyle/>
          <a:p>
            <a:pPr>
              <a:lnSpc>
                <a:spcPct val="120000"/>
              </a:lnSpc>
            </a:pPr>
            <a:r>
              <a:rPr lang="en-US" sz="2400" dirty="0"/>
              <a:t>Differentiated ART may improve retention in care, providing increased opportunities to provide TB/HIV services over time</a:t>
            </a:r>
          </a:p>
          <a:p>
            <a:pPr>
              <a:lnSpc>
                <a:spcPct val="120000"/>
              </a:lnSpc>
            </a:pPr>
            <a:r>
              <a:rPr lang="en-US" sz="2400" dirty="0"/>
              <a:t>Decreasing HCW workloads may increase the likelihood they provide TB/HIV services when recipients of care do come to the health facility </a:t>
            </a:r>
          </a:p>
          <a:p>
            <a:pPr>
              <a:lnSpc>
                <a:spcPct val="120000"/>
              </a:lnSpc>
            </a:pPr>
            <a:r>
              <a:rPr lang="en-US" sz="2400" dirty="0"/>
              <a:t>Group models (whether facility-based or community-based) may provide additional peer-led support for TB/HIV services </a:t>
            </a:r>
          </a:p>
          <a:p>
            <a:pPr>
              <a:lnSpc>
                <a:spcPct val="120000"/>
              </a:lnSpc>
            </a:pPr>
            <a:r>
              <a:rPr lang="en-US" sz="2400" dirty="0"/>
              <a:t>Decreasing the amount of time spent at health facilities may reduce exposure to TB and decrease TB incidence</a:t>
            </a:r>
          </a:p>
          <a:p>
            <a:pPr>
              <a:lnSpc>
                <a:spcPct val="120000"/>
              </a:lnSpc>
            </a:pPr>
            <a:r>
              <a:rPr lang="en-US" sz="2400" dirty="0"/>
              <a:t>Person-centered care may provide new opportunities for empowerment and education, increasing demand for TB/HIV services </a:t>
            </a:r>
          </a:p>
          <a:p>
            <a:endParaRPr lang="en-US" dirty="0"/>
          </a:p>
        </p:txBody>
      </p:sp>
      <p:sp>
        <p:nvSpPr>
          <p:cNvPr id="3" name="Slide Number Placeholder 2">
            <a:extLst>
              <a:ext uri="{FF2B5EF4-FFF2-40B4-BE49-F238E27FC236}">
                <a16:creationId xmlns:a16="http://schemas.microsoft.com/office/drawing/2014/main" id="{372911BB-1C6C-994D-A653-4C7B5D1ADA0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19</a:t>
            </a:fld>
            <a:endParaRPr lang="en-US"/>
          </a:p>
        </p:txBody>
      </p:sp>
      <p:sp>
        <p:nvSpPr>
          <p:cNvPr id="4" name="Title 3">
            <a:extLst>
              <a:ext uri="{FF2B5EF4-FFF2-40B4-BE49-F238E27FC236}">
                <a16:creationId xmlns:a16="http://schemas.microsoft.com/office/drawing/2014/main" id="{323C3CD9-8A56-4A4E-B35D-38A88C0C90B8}"/>
              </a:ext>
            </a:extLst>
          </p:cNvPr>
          <p:cNvSpPr>
            <a:spLocks noGrp="1"/>
          </p:cNvSpPr>
          <p:nvPr>
            <p:ph type="title"/>
          </p:nvPr>
        </p:nvSpPr>
        <p:spPr/>
        <p:txBody>
          <a:bodyPr/>
          <a:lstStyle/>
          <a:p>
            <a:r>
              <a:rPr lang="en-US" dirty="0"/>
              <a:t>Illustrative Potential </a:t>
            </a:r>
            <a:r>
              <a:rPr lang="en-US" dirty="0">
                <a:solidFill>
                  <a:srgbClr val="00B050"/>
                </a:solidFill>
              </a:rPr>
              <a:t>Opportunities</a:t>
            </a:r>
            <a:r>
              <a:rPr lang="en-US" dirty="0">
                <a:solidFill>
                  <a:schemeClr val="accent4"/>
                </a:solidFill>
              </a:rPr>
              <a:t> </a:t>
            </a:r>
            <a:r>
              <a:rPr lang="en-US" dirty="0"/>
              <a:t>Discussed at CQUIN Meeting</a:t>
            </a:r>
          </a:p>
        </p:txBody>
      </p:sp>
    </p:spTree>
    <p:extLst>
      <p:ext uri="{BB962C8B-B14F-4D97-AF65-F5344CB8AC3E}">
        <p14:creationId xmlns:p14="http://schemas.microsoft.com/office/powerpoint/2010/main" val="3316433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7FC3-18E2-9941-A6D3-8755F7603D0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BDBA466-59A9-434B-AA72-B316608A4273}"/>
              </a:ext>
            </a:extLst>
          </p:cNvPr>
          <p:cNvSpPr>
            <a:spLocks noGrp="1"/>
          </p:cNvSpPr>
          <p:nvPr>
            <p:ph idx="1"/>
          </p:nvPr>
        </p:nvSpPr>
        <p:spPr/>
        <p:txBody>
          <a:bodyPr>
            <a:normAutofit/>
          </a:bodyPr>
          <a:lstStyle/>
          <a:p>
            <a:pPr>
              <a:lnSpc>
                <a:spcPct val="100000"/>
              </a:lnSpc>
            </a:pPr>
            <a:r>
              <a:rPr lang="en-US" sz="4000" dirty="0">
                <a:solidFill>
                  <a:srgbClr val="6CADDF"/>
                </a:solidFill>
              </a:rPr>
              <a:t>The TB/HIV Challenge</a:t>
            </a:r>
          </a:p>
          <a:p>
            <a:pPr>
              <a:lnSpc>
                <a:spcPct val="100000"/>
              </a:lnSpc>
            </a:pPr>
            <a:r>
              <a:rPr lang="en-US" sz="4000" dirty="0"/>
              <a:t>Making the DSD-TB/HIV Connection </a:t>
            </a:r>
          </a:p>
          <a:p>
            <a:pPr>
              <a:lnSpc>
                <a:spcPct val="100000"/>
              </a:lnSpc>
            </a:pPr>
            <a:r>
              <a:rPr lang="en-US" sz="4000" dirty="0"/>
              <a:t>Satellite Agenda</a:t>
            </a:r>
          </a:p>
        </p:txBody>
      </p:sp>
    </p:spTree>
    <p:extLst>
      <p:ext uri="{BB962C8B-B14F-4D97-AF65-F5344CB8AC3E}">
        <p14:creationId xmlns:p14="http://schemas.microsoft.com/office/powerpoint/2010/main" val="55083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9265B3-D0B4-9C47-BDB8-B5B6D946B813}"/>
              </a:ext>
            </a:extLst>
          </p:cNvPr>
          <p:cNvSpPr>
            <a:spLocks noGrp="1"/>
          </p:cNvSpPr>
          <p:nvPr>
            <p:ph idx="1"/>
          </p:nvPr>
        </p:nvSpPr>
        <p:spPr>
          <a:xfrm>
            <a:off x="411256" y="1330001"/>
            <a:ext cx="11369488" cy="4772773"/>
          </a:xfrm>
        </p:spPr>
        <p:txBody>
          <a:bodyPr>
            <a:normAutofit/>
          </a:bodyPr>
          <a:lstStyle/>
          <a:p>
            <a:pPr>
              <a:lnSpc>
                <a:spcPct val="120000"/>
              </a:lnSpc>
            </a:pPr>
            <a:r>
              <a:rPr lang="en-US" sz="2800" dirty="0"/>
              <a:t>Fewer visits to the health facility may reduce the frequency of TB/HIV services</a:t>
            </a:r>
          </a:p>
          <a:p>
            <a:pPr>
              <a:lnSpc>
                <a:spcPct val="120000"/>
              </a:lnSpc>
            </a:pPr>
            <a:r>
              <a:rPr lang="en-US" sz="2800" dirty="0"/>
              <a:t>The shift of services to the community may reduce the quality of TB/HIV services</a:t>
            </a:r>
          </a:p>
          <a:p>
            <a:pPr>
              <a:lnSpc>
                <a:spcPct val="120000"/>
              </a:lnSpc>
            </a:pPr>
            <a:r>
              <a:rPr lang="en-US" sz="2800" dirty="0"/>
              <a:t>Linkage and up-referral to health facilities may be challenging for people screened in community settings</a:t>
            </a:r>
          </a:p>
          <a:p>
            <a:pPr>
              <a:lnSpc>
                <a:spcPct val="120000"/>
              </a:lnSpc>
            </a:pPr>
            <a:r>
              <a:rPr lang="en-US" sz="2800" dirty="0"/>
              <a:t>Innovative approaches are needed for TPT delivery in less-intensive DART models</a:t>
            </a:r>
          </a:p>
          <a:p>
            <a:pPr>
              <a:lnSpc>
                <a:spcPct val="120000"/>
              </a:lnSpc>
            </a:pPr>
            <a:endParaRPr lang="en-US" dirty="0"/>
          </a:p>
          <a:p>
            <a:endParaRPr lang="en-US" dirty="0"/>
          </a:p>
        </p:txBody>
      </p:sp>
      <p:sp>
        <p:nvSpPr>
          <p:cNvPr id="2" name="Footer Placeholder 1">
            <a:extLst>
              <a:ext uri="{FF2B5EF4-FFF2-40B4-BE49-F238E27FC236}">
                <a16:creationId xmlns:a16="http://schemas.microsoft.com/office/drawing/2014/main" id="{94E75151-767A-6A4D-A809-69C9A437E8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CQUIN Learning Network</a:t>
            </a:r>
          </a:p>
        </p:txBody>
      </p:sp>
      <p:sp>
        <p:nvSpPr>
          <p:cNvPr id="3" name="Slide Number Placeholder 2">
            <a:extLst>
              <a:ext uri="{FF2B5EF4-FFF2-40B4-BE49-F238E27FC236}">
                <a16:creationId xmlns:a16="http://schemas.microsoft.com/office/drawing/2014/main" id="{372911BB-1C6C-994D-A653-4C7B5D1ADA0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20</a:t>
            </a:fld>
            <a:endParaRPr lang="en-US"/>
          </a:p>
        </p:txBody>
      </p:sp>
      <p:sp>
        <p:nvSpPr>
          <p:cNvPr id="4" name="Title 3">
            <a:extLst>
              <a:ext uri="{FF2B5EF4-FFF2-40B4-BE49-F238E27FC236}">
                <a16:creationId xmlns:a16="http://schemas.microsoft.com/office/drawing/2014/main" id="{323C3CD9-8A56-4A4E-B35D-38A88C0C90B8}"/>
              </a:ext>
            </a:extLst>
          </p:cNvPr>
          <p:cNvSpPr>
            <a:spLocks noGrp="1"/>
          </p:cNvSpPr>
          <p:nvPr>
            <p:ph type="title"/>
          </p:nvPr>
        </p:nvSpPr>
        <p:spPr/>
        <p:txBody>
          <a:bodyPr/>
          <a:lstStyle/>
          <a:p>
            <a:r>
              <a:rPr lang="en-US" dirty="0"/>
              <a:t>Illustrative Potential </a:t>
            </a:r>
            <a:r>
              <a:rPr lang="en-US" dirty="0">
                <a:solidFill>
                  <a:schemeClr val="accent4"/>
                </a:solidFill>
              </a:rPr>
              <a:t>Challenges </a:t>
            </a:r>
            <a:r>
              <a:rPr lang="en-US" dirty="0"/>
              <a:t>Discussed at CQUIN Meeting</a:t>
            </a:r>
            <a:endParaRPr lang="en-US" dirty="0">
              <a:solidFill>
                <a:schemeClr val="accent4"/>
              </a:solidFill>
            </a:endParaRPr>
          </a:p>
        </p:txBody>
      </p:sp>
    </p:spTree>
    <p:extLst>
      <p:ext uri="{BB962C8B-B14F-4D97-AF65-F5344CB8AC3E}">
        <p14:creationId xmlns:p14="http://schemas.microsoft.com/office/powerpoint/2010/main" val="3184156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1EDE1-F7B8-2941-B8EE-6D7A32702213}"/>
              </a:ext>
            </a:extLst>
          </p:cNvPr>
          <p:cNvSpPr>
            <a:spLocks noGrp="1"/>
          </p:cNvSpPr>
          <p:nvPr>
            <p:ph idx="1"/>
          </p:nvPr>
        </p:nvSpPr>
        <p:spPr>
          <a:xfrm>
            <a:off x="293676" y="1345921"/>
            <a:ext cx="11060124" cy="4740933"/>
          </a:xfrm>
        </p:spPr>
        <p:txBody>
          <a:bodyPr>
            <a:normAutofit/>
          </a:bodyPr>
          <a:lstStyle/>
          <a:p>
            <a:pPr>
              <a:lnSpc>
                <a:spcPct val="110000"/>
              </a:lnSpc>
            </a:pPr>
            <a:r>
              <a:rPr lang="en-US" sz="3200" dirty="0"/>
              <a:t>Differentiated ART services are being rapidly scaled up in CQUIN network member countries and beyond </a:t>
            </a:r>
          </a:p>
          <a:p>
            <a:pPr>
              <a:lnSpc>
                <a:spcPct val="110000"/>
              </a:lnSpc>
            </a:pPr>
            <a:r>
              <a:rPr lang="en-US" sz="3200" dirty="0"/>
              <a:t>This is likely to create both opportunities to improve TB/HIV services and potential challenges for TB/HIV service delivery </a:t>
            </a:r>
          </a:p>
          <a:p>
            <a:pPr>
              <a:lnSpc>
                <a:spcPct val="110000"/>
              </a:lnSpc>
            </a:pPr>
            <a:endParaRPr lang="en-US" dirty="0"/>
          </a:p>
        </p:txBody>
      </p:sp>
      <p:sp>
        <p:nvSpPr>
          <p:cNvPr id="3" name="Footer Placeholder 2">
            <a:extLst>
              <a:ext uri="{FF2B5EF4-FFF2-40B4-BE49-F238E27FC236}">
                <a16:creationId xmlns:a16="http://schemas.microsoft.com/office/drawing/2014/main" id="{C7FE74D8-1D45-8743-83B4-1B1B6E30951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CQUIN Learning Network</a:t>
            </a:r>
          </a:p>
        </p:txBody>
      </p:sp>
      <p:sp>
        <p:nvSpPr>
          <p:cNvPr id="4" name="Slide Number Placeholder 3">
            <a:extLst>
              <a:ext uri="{FF2B5EF4-FFF2-40B4-BE49-F238E27FC236}">
                <a16:creationId xmlns:a16="http://schemas.microsoft.com/office/drawing/2014/main" id="{842987B0-5482-6244-8FA0-2DF8329EF4F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21</a:t>
            </a:fld>
            <a:endParaRPr lang="en-US"/>
          </a:p>
        </p:txBody>
      </p:sp>
      <p:sp>
        <p:nvSpPr>
          <p:cNvPr id="5" name="Title 4">
            <a:extLst>
              <a:ext uri="{FF2B5EF4-FFF2-40B4-BE49-F238E27FC236}">
                <a16:creationId xmlns:a16="http://schemas.microsoft.com/office/drawing/2014/main" id="{5B02F06F-D758-9F42-80FE-33BCCE3D17DD}"/>
              </a:ext>
            </a:extLst>
          </p:cNvPr>
          <p:cNvSpPr>
            <a:spLocks noGrp="1"/>
          </p:cNvSpPr>
          <p:nvPr>
            <p:ph type="title"/>
          </p:nvPr>
        </p:nvSpPr>
        <p:spPr/>
        <p:txBody>
          <a:bodyPr/>
          <a:lstStyle/>
          <a:p>
            <a:r>
              <a:rPr lang="en-US" dirty="0"/>
              <a:t>The DSD-TB/HIV Connection </a:t>
            </a:r>
          </a:p>
        </p:txBody>
      </p:sp>
    </p:spTree>
    <p:extLst>
      <p:ext uri="{BB962C8B-B14F-4D97-AF65-F5344CB8AC3E}">
        <p14:creationId xmlns:p14="http://schemas.microsoft.com/office/powerpoint/2010/main" val="1054274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7FC3-18E2-9941-A6D3-8755F7603D0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BDBA466-59A9-434B-AA72-B316608A4273}"/>
              </a:ext>
            </a:extLst>
          </p:cNvPr>
          <p:cNvSpPr>
            <a:spLocks noGrp="1"/>
          </p:cNvSpPr>
          <p:nvPr>
            <p:ph idx="1"/>
          </p:nvPr>
        </p:nvSpPr>
        <p:spPr/>
        <p:txBody>
          <a:bodyPr>
            <a:normAutofit/>
          </a:bodyPr>
          <a:lstStyle/>
          <a:p>
            <a:pPr>
              <a:lnSpc>
                <a:spcPct val="100000"/>
              </a:lnSpc>
            </a:pPr>
            <a:r>
              <a:rPr lang="en-US" sz="4000" dirty="0"/>
              <a:t>The TB/HIV Challenge</a:t>
            </a:r>
          </a:p>
          <a:p>
            <a:pPr>
              <a:lnSpc>
                <a:spcPct val="100000"/>
              </a:lnSpc>
            </a:pPr>
            <a:r>
              <a:rPr lang="en-US" sz="4000" dirty="0"/>
              <a:t>Making the DSD-TB/HIV Connection </a:t>
            </a:r>
          </a:p>
          <a:p>
            <a:pPr>
              <a:lnSpc>
                <a:spcPct val="100000"/>
              </a:lnSpc>
            </a:pPr>
            <a:r>
              <a:rPr lang="en-US" sz="4000" dirty="0">
                <a:solidFill>
                  <a:srgbClr val="6CADDF"/>
                </a:solidFill>
              </a:rPr>
              <a:t>Satellite Agenda</a:t>
            </a:r>
          </a:p>
        </p:txBody>
      </p:sp>
    </p:spTree>
    <p:extLst>
      <p:ext uri="{BB962C8B-B14F-4D97-AF65-F5344CB8AC3E}">
        <p14:creationId xmlns:p14="http://schemas.microsoft.com/office/powerpoint/2010/main" val="2420361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4A9D-2B2A-D24B-9CA7-E30C04C57575}"/>
              </a:ext>
            </a:extLst>
          </p:cNvPr>
          <p:cNvSpPr>
            <a:spLocks noGrp="1"/>
          </p:cNvSpPr>
          <p:nvPr>
            <p:ph type="title"/>
          </p:nvPr>
        </p:nvSpPr>
        <p:spPr/>
        <p:txBody>
          <a:bodyPr/>
          <a:lstStyle/>
          <a:p>
            <a:r>
              <a:rPr lang="en-US" dirty="0"/>
              <a:t>Satellite Agenda</a:t>
            </a:r>
          </a:p>
        </p:txBody>
      </p:sp>
      <p:sp>
        <p:nvSpPr>
          <p:cNvPr id="3" name="Content Placeholder 2">
            <a:extLst>
              <a:ext uri="{FF2B5EF4-FFF2-40B4-BE49-F238E27FC236}">
                <a16:creationId xmlns:a16="http://schemas.microsoft.com/office/drawing/2014/main" id="{CD2CE2CA-7C35-2848-A35B-92DDF42FAF4D}"/>
              </a:ext>
            </a:extLst>
          </p:cNvPr>
          <p:cNvSpPr>
            <a:spLocks noGrp="1"/>
          </p:cNvSpPr>
          <p:nvPr>
            <p:ph idx="1"/>
          </p:nvPr>
        </p:nvSpPr>
        <p:spPr>
          <a:xfrm>
            <a:off x="341376" y="1269962"/>
            <a:ext cx="11437540" cy="4995835"/>
          </a:xfrm>
        </p:spPr>
        <p:txBody>
          <a:bodyPr>
            <a:normAutofit/>
          </a:bodyPr>
          <a:lstStyle/>
          <a:p>
            <a:pPr marL="0" indent="0">
              <a:buNone/>
            </a:pPr>
            <a:r>
              <a:rPr lang="en-US" sz="2800" dirty="0"/>
              <a:t>Part 1</a:t>
            </a:r>
            <a:r>
              <a:rPr lang="en-US" sz="2800" dirty="0">
                <a:solidFill>
                  <a:srgbClr val="6CADDF"/>
                </a:solidFill>
              </a:rPr>
              <a:t> | </a:t>
            </a:r>
            <a:r>
              <a:rPr lang="en-US" sz="2800" dirty="0"/>
              <a:t>DSD and TB/HIV: State of the Art</a:t>
            </a:r>
          </a:p>
          <a:p>
            <a:pPr>
              <a:lnSpc>
                <a:spcPct val="100000"/>
              </a:lnSpc>
            </a:pPr>
            <a:r>
              <a:rPr lang="en-US" dirty="0"/>
              <a:t>TB screening and DSD – </a:t>
            </a:r>
            <a:r>
              <a:rPr lang="en-US" dirty="0">
                <a:solidFill>
                  <a:srgbClr val="6CADDF"/>
                </a:solidFill>
              </a:rPr>
              <a:t>Andrea Howard</a:t>
            </a:r>
            <a:r>
              <a:rPr lang="en-US" dirty="0"/>
              <a:t>, ICAP at Columbia University, United States</a:t>
            </a:r>
          </a:p>
          <a:p>
            <a:pPr>
              <a:lnSpc>
                <a:spcPct val="100000"/>
              </a:lnSpc>
            </a:pPr>
            <a:r>
              <a:rPr lang="en-US" dirty="0"/>
              <a:t>TB preventive treatment and DSD – </a:t>
            </a:r>
            <a:r>
              <a:rPr lang="en-US" dirty="0">
                <a:solidFill>
                  <a:srgbClr val="6CADDF"/>
                </a:solidFill>
              </a:rPr>
              <a:t>Salome Charalambous</a:t>
            </a:r>
            <a:r>
              <a:rPr lang="en-US" dirty="0"/>
              <a:t>, Aurum Institute, South Africa</a:t>
            </a:r>
          </a:p>
          <a:p>
            <a:pPr>
              <a:lnSpc>
                <a:spcPct val="100000"/>
              </a:lnSpc>
            </a:pPr>
            <a:r>
              <a:rPr lang="en-US" dirty="0"/>
              <a:t>PEPFAR TPT priorities – </a:t>
            </a:r>
            <a:r>
              <a:rPr lang="en-US" dirty="0">
                <a:solidFill>
                  <a:srgbClr val="6CADDF"/>
                </a:solidFill>
              </a:rPr>
              <a:t>Hank Tomlinson</a:t>
            </a:r>
            <a:r>
              <a:rPr lang="en-US" dirty="0"/>
              <a:t>, CDC Atlanta, Unites States</a:t>
            </a:r>
          </a:p>
          <a:p>
            <a:pPr>
              <a:lnSpc>
                <a:spcPct val="100000"/>
              </a:lnSpc>
            </a:pPr>
            <a:r>
              <a:rPr lang="en-US" dirty="0"/>
              <a:t>Highlights from the TB/HIV pre-meeting symposium – </a:t>
            </a:r>
            <a:r>
              <a:rPr lang="en-US" dirty="0" err="1">
                <a:solidFill>
                  <a:srgbClr val="6CADDF"/>
                </a:solidFill>
              </a:rPr>
              <a:t>Adeeba</a:t>
            </a:r>
            <a:r>
              <a:rPr lang="en-US" dirty="0">
                <a:solidFill>
                  <a:srgbClr val="6CADDF"/>
                </a:solidFill>
              </a:rPr>
              <a:t> </a:t>
            </a:r>
            <a:r>
              <a:rPr lang="en-US" dirty="0" err="1">
                <a:solidFill>
                  <a:srgbClr val="6CADDF"/>
                </a:solidFill>
              </a:rPr>
              <a:t>Kamarulzaman</a:t>
            </a:r>
            <a:r>
              <a:rPr lang="en-US" dirty="0"/>
              <a:t>, University of Malaya, Malaysia</a:t>
            </a:r>
          </a:p>
          <a:p>
            <a:pPr marL="0" indent="0">
              <a:buNone/>
            </a:pPr>
            <a:endParaRPr lang="en-US" dirty="0"/>
          </a:p>
          <a:p>
            <a:pPr marL="0" indent="0">
              <a:lnSpc>
                <a:spcPct val="110000"/>
              </a:lnSpc>
              <a:buNone/>
            </a:pPr>
            <a:r>
              <a:rPr lang="en-US" sz="2800" dirty="0"/>
              <a:t>Part 2</a:t>
            </a:r>
            <a:r>
              <a:rPr lang="en-US" sz="2800" dirty="0">
                <a:solidFill>
                  <a:srgbClr val="6CADDF"/>
                </a:solidFill>
              </a:rPr>
              <a:t> | </a:t>
            </a:r>
            <a:r>
              <a:rPr lang="en-US" sz="2800" dirty="0"/>
              <a:t>Implications of DSD for TB/HIV Services </a:t>
            </a:r>
          </a:p>
          <a:p>
            <a:r>
              <a:rPr lang="en-US" dirty="0"/>
              <a:t>DSD and TB/HIV services in Zimbabwe – </a:t>
            </a:r>
            <a:r>
              <a:rPr lang="en-US" dirty="0" err="1">
                <a:solidFill>
                  <a:srgbClr val="6CADDF"/>
                </a:solidFill>
              </a:rPr>
              <a:t>Tsitsi</a:t>
            </a:r>
            <a:r>
              <a:rPr lang="en-US" dirty="0">
                <a:solidFill>
                  <a:srgbClr val="6CADDF"/>
                </a:solidFill>
              </a:rPr>
              <a:t> Apollo</a:t>
            </a:r>
            <a:r>
              <a:rPr lang="en-US" dirty="0"/>
              <a:t>, MOH Zimbabwe </a:t>
            </a:r>
          </a:p>
          <a:p>
            <a:r>
              <a:rPr lang="en-US" dirty="0"/>
              <a:t>DSD and TB/HIV services in Uganda – </a:t>
            </a:r>
            <a:r>
              <a:rPr lang="en-US" dirty="0">
                <a:solidFill>
                  <a:srgbClr val="6CADDF"/>
                </a:solidFill>
              </a:rPr>
              <a:t>Cordelia </a:t>
            </a:r>
            <a:r>
              <a:rPr lang="en-US" dirty="0" err="1">
                <a:solidFill>
                  <a:srgbClr val="6CADDF"/>
                </a:solidFill>
              </a:rPr>
              <a:t>Katureebe</a:t>
            </a:r>
            <a:r>
              <a:rPr lang="en-US" dirty="0"/>
              <a:t>, MOH Uganda </a:t>
            </a:r>
          </a:p>
          <a:p>
            <a:r>
              <a:rPr lang="en-US" dirty="0"/>
              <a:t>DSD and TB/HIV services: community perspective – </a:t>
            </a:r>
            <a:r>
              <a:rPr lang="en-US" dirty="0">
                <a:solidFill>
                  <a:srgbClr val="6CADDF"/>
                </a:solidFill>
              </a:rPr>
              <a:t>Stella </a:t>
            </a:r>
            <a:r>
              <a:rPr lang="en-US" dirty="0" err="1">
                <a:solidFill>
                  <a:srgbClr val="6CADDF"/>
                </a:solidFill>
              </a:rPr>
              <a:t>Kentutsi</a:t>
            </a:r>
            <a:r>
              <a:rPr lang="en-US" dirty="0"/>
              <a:t>, NAFOPHANU Uganda</a:t>
            </a:r>
          </a:p>
          <a:p>
            <a:pPr marL="0" indent="0">
              <a:buNone/>
            </a:pPr>
            <a:endParaRPr lang="en-US" dirty="0"/>
          </a:p>
        </p:txBody>
      </p:sp>
    </p:spTree>
    <p:extLst>
      <p:ext uri="{BB962C8B-B14F-4D97-AF65-F5344CB8AC3E}">
        <p14:creationId xmlns:p14="http://schemas.microsoft.com/office/powerpoint/2010/main" val="277803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3E2F-45EA-3D45-B3A6-66C7683F6C6C}"/>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DDCC4F26-E848-3F47-8F40-B6434BC60DAD}"/>
              </a:ext>
            </a:extLst>
          </p:cNvPr>
          <p:cNvSpPr>
            <a:spLocks noGrp="1"/>
          </p:cNvSpPr>
          <p:nvPr>
            <p:ph idx="1"/>
          </p:nvPr>
        </p:nvSpPr>
        <p:spPr>
          <a:xfrm>
            <a:off x="383814" y="2096439"/>
            <a:ext cx="11012424" cy="4995835"/>
          </a:xfrm>
        </p:spPr>
        <p:txBody>
          <a:bodyPr>
            <a:normAutofit/>
          </a:bodyPr>
          <a:lstStyle/>
          <a:p>
            <a:r>
              <a:rPr lang="en-US" sz="3200" dirty="0"/>
              <a:t>The Bill &amp; Melinda Gates Foundation</a:t>
            </a:r>
          </a:p>
          <a:p>
            <a:r>
              <a:rPr lang="en-US" sz="3200" dirty="0"/>
              <a:t>The World Health Organization</a:t>
            </a:r>
          </a:p>
          <a:p>
            <a:r>
              <a:rPr lang="en-US" sz="3200" dirty="0"/>
              <a:t>CQUIN network member countries</a:t>
            </a:r>
          </a:p>
        </p:txBody>
      </p:sp>
    </p:spTree>
    <p:extLst>
      <p:ext uri="{BB962C8B-B14F-4D97-AF65-F5344CB8AC3E}">
        <p14:creationId xmlns:p14="http://schemas.microsoft.com/office/powerpoint/2010/main" val="80387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DFBF-F850-6C48-B672-1A34306E9435}"/>
              </a:ext>
            </a:extLst>
          </p:cNvPr>
          <p:cNvSpPr>
            <a:spLocks noGrp="1"/>
          </p:cNvSpPr>
          <p:nvPr>
            <p:ph type="title"/>
          </p:nvPr>
        </p:nvSpPr>
        <p:spPr/>
        <p:txBody>
          <a:bodyPr/>
          <a:lstStyle/>
          <a:p>
            <a:r>
              <a:rPr lang="en-US" dirty="0"/>
              <a:t>Tuberculosis Mortality</a:t>
            </a:r>
          </a:p>
        </p:txBody>
      </p:sp>
      <p:sp>
        <p:nvSpPr>
          <p:cNvPr id="3" name="Content Placeholder 2">
            <a:extLst>
              <a:ext uri="{FF2B5EF4-FFF2-40B4-BE49-F238E27FC236}">
                <a16:creationId xmlns:a16="http://schemas.microsoft.com/office/drawing/2014/main" id="{0FF190DB-CFA4-584B-8060-1EAB64613661}"/>
              </a:ext>
            </a:extLst>
          </p:cNvPr>
          <p:cNvSpPr>
            <a:spLocks noGrp="1"/>
          </p:cNvSpPr>
          <p:nvPr>
            <p:ph idx="1"/>
          </p:nvPr>
        </p:nvSpPr>
        <p:spPr/>
        <p:txBody>
          <a:bodyPr/>
          <a:lstStyle/>
          <a:p>
            <a:pPr>
              <a:lnSpc>
                <a:spcPct val="100000"/>
              </a:lnSpc>
              <a:spcAft>
                <a:spcPts val="600"/>
              </a:spcAft>
            </a:pPr>
            <a:r>
              <a:rPr lang="en-US" sz="3200" dirty="0"/>
              <a:t>Tuberculosis (TB) is the leading infectious cause of death globally, surpassing HIV</a:t>
            </a:r>
          </a:p>
          <a:p>
            <a:pPr>
              <a:lnSpc>
                <a:spcPct val="100000"/>
              </a:lnSpc>
              <a:spcAft>
                <a:spcPts val="600"/>
              </a:spcAft>
            </a:pPr>
            <a:r>
              <a:rPr lang="en-US" sz="3200" dirty="0"/>
              <a:t>In 2017, </a:t>
            </a:r>
            <a:r>
              <a:rPr lang="en-US" sz="3200" dirty="0">
                <a:solidFill>
                  <a:srgbClr val="6CADDF"/>
                </a:solidFill>
              </a:rPr>
              <a:t>1.6 million </a:t>
            </a:r>
            <a:r>
              <a:rPr lang="en-US" sz="3200" dirty="0"/>
              <a:t>people died of TB, including </a:t>
            </a:r>
            <a:r>
              <a:rPr lang="en-US" sz="3200" dirty="0">
                <a:solidFill>
                  <a:srgbClr val="6CADDF"/>
                </a:solidFill>
              </a:rPr>
              <a:t>300,000</a:t>
            </a:r>
            <a:r>
              <a:rPr lang="en-US" sz="3200" dirty="0">
                <a:solidFill>
                  <a:srgbClr val="FF0000"/>
                </a:solidFill>
              </a:rPr>
              <a:t> </a:t>
            </a:r>
            <a:r>
              <a:rPr lang="en-US" sz="3200" dirty="0"/>
              <a:t>people living with HIV</a:t>
            </a:r>
          </a:p>
          <a:p>
            <a:pPr>
              <a:lnSpc>
                <a:spcPct val="100000"/>
              </a:lnSpc>
              <a:spcAft>
                <a:spcPts val="600"/>
              </a:spcAft>
            </a:pPr>
            <a:r>
              <a:rPr lang="en-US" sz="3200" dirty="0"/>
              <a:t>TB is the leading cause of death among people living with HIV and accounts for </a:t>
            </a:r>
            <a:r>
              <a:rPr lang="en-US" sz="3200" dirty="0">
                <a:solidFill>
                  <a:srgbClr val="6CADDF"/>
                </a:solidFill>
              </a:rPr>
              <a:t>nearly a third </a:t>
            </a:r>
            <a:r>
              <a:rPr lang="en-US" sz="3200" dirty="0"/>
              <a:t>of AIDS-related deaths globally</a:t>
            </a:r>
          </a:p>
          <a:p>
            <a:pPr marL="0" indent="0">
              <a:buNone/>
            </a:pPr>
            <a:endParaRPr lang="en-US" dirty="0"/>
          </a:p>
        </p:txBody>
      </p:sp>
      <p:sp>
        <p:nvSpPr>
          <p:cNvPr id="4" name="TextBox 3">
            <a:extLst>
              <a:ext uri="{FF2B5EF4-FFF2-40B4-BE49-F238E27FC236}">
                <a16:creationId xmlns:a16="http://schemas.microsoft.com/office/drawing/2014/main" id="{5F7D0E49-6447-F849-A0A7-07103C10F5FE}"/>
              </a:ext>
            </a:extLst>
          </p:cNvPr>
          <p:cNvSpPr txBox="1"/>
          <p:nvPr/>
        </p:nvSpPr>
        <p:spPr>
          <a:xfrm>
            <a:off x="8872531" y="5896465"/>
            <a:ext cx="2869809" cy="369332"/>
          </a:xfrm>
          <a:prstGeom prst="rect">
            <a:avLst/>
          </a:prstGeom>
          <a:noFill/>
        </p:spPr>
        <p:txBody>
          <a:bodyPr wrap="square" rtlCol="0">
            <a:spAutoFit/>
          </a:bodyPr>
          <a:lstStyle/>
          <a:p>
            <a:pPr algn="r"/>
            <a:r>
              <a:rPr lang="en-US" dirty="0"/>
              <a:t>Source: WHO</a:t>
            </a:r>
          </a:p>
        </p:txBody>
      </p:sp>
    </p:spTree>
    <p:extLst>
      <p:ext uri="{BB962C8B-B14F-4D97-AF65-F5344CB8AC3E}">
        <p14:creationId xmlns:p14="http://schemas.microsoft.com/office/powerpoint/2010/main" val="114185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D28B-FEA2-A24A-9876-4C94BF88E8D1}"/>
              </a:ext>
            </a:extLst>
          </p:cNvPr>
          <p:cNvSpPr>
            <a:spLocks noGrp="1"/>
          </p:cNvSpPr>
          <p:nvPr>
            <p:ph type="title"/>
          </p:nvPr>
        </p:nvSpPr>
        <p:spPr/>
        <p:txBody>
          <a:bodyPr/>
          <a:lstStyle/>
          <a:p>
            <a:r>
              <a:rPr lang="en-US" dirty="0"/>
              <a:t>Tuberculosis and HIV</a:t>
            </a:r>
          </a:p>
        </p:txBody>
      </p:sp>
      <p:sp>
        <p:nvSpPr>
          <p:cNvPr id="3" name="Content Placeholder 2">
            <a:extLst>
              <a:ext uri="{FF2B5EF4-FFF2-40B4-BE49-F238E27FC236}">
                <a16:creationId xmlns:a16="http://schemas.microsoft.com/office/drawing/2014/main" id="{6B23E5A7-E727-ED4F-8F91-101A9500C339}"/>
              </a:ext>
            </a:extLst>
          </p:cNvPr>
          <p:cNvSpPr>
            <a:spLocks noGrp="1"/>
          </p:cNvSpPr>
          <p:nvPr>
            <p:ph idx="1"/>
          </p:nvPr>
        </p:nvSpPr>
        <p:spPr>
          <a:xfrm>
            <a:off x="341375" y="1269962"/>
            <a:ext cx="6937729" cy="4995835"/>
          </a:xfrm>
        </p:spPr>
        <p:txBody>
          <a:bodyPr>
            <a:normAutofit lnSpcReduction="10000"/>
          </a:bodyPr>
          <a:lstStyle/>
          <a:p>
            <a:pPr>
              <a:lnSpc>
                <a:spcPct val="100000"/>
              </a:lnSpc>
              <a:spcAft>
                <a:spcPts val="1200"/>
              </a:spcAft>
            </a:pPr>
            <a:r>
              <a:rPr lang="en-US" sz="3200" dirty="0"/>
              <a:t>Risk of developing TB in people living with HIV is </a:t>
            </a:r>
            <a:r>
              <a:rPr lang="en-US" sz="3200" dirty="0">
                <a:solidFill>
                  <a:srgbClr val="6CADDF"/>
                </a:solidFill>
              </a:rPr>
              <a:t>20 times higher </a:t>
            </a:r>
            <a:r>
              <a:rPr lang="en-US" sz="3200" dirty="0"/>
              <a:t>than the risk in the rest of the world population </a:t>
            </a:r>
          </a:p>
          <a:p>
            <a:pPr>
              <a:lnSpc>
                <a:spcPct val="100000"/>
              </a:lnSpc>
              <a:spcAft>
                <a:spcPts val="1200"/>
              </a:spcAft>
            </a:pPr>
            <a:r>
              <a:rPr lang="en-US" sz="3200" dirty="0">
                <a:solidFill>
                  <a:srgbClr val="6CADDF"/>
                </a:solidFill>
              </a:rPr>
              <a:t>72% </a:t>
            </a:r>
            <a:r>
              <a:rPr lang="en-US" sz="3200" dirty="0"/>
              <a:t>of TB cases among people living with HIV are in Africa</a:t>
            </a:r>
          </a:p>
          <a:p>
            <a:pPr>
              <a:lnSpc>
                <a:spcPct val="100000"/>
              </a:lnSpc>
              <a:spcAft>
                <a:spcPts val="1200"/>
              </a:spcAft>
            </a:pPr>
            <a:r>
              <a:rPr lang="en-US" sz="3200" dirty="0"/>
              <a:t>People living with HIV are much more likely to die from TB than HIV-negative people</a:t>
            </a:r>
          </a:p>
          <a:p>
            <a:pPr marL="0" indent="0">
              <a:lnSpc>
                <a:spcPct val="100000"/>
              </a:lnSpc>
              <a:spcAft>
                <a:spcPts val="1200"/>
              </a:spcAft>
              <a:buNone/>
            </a:pPr>
            <a:endParaRPr lang="en-US" sz="3200" dirty="0"/>
          </a:p>
          <a:p>
            <a:pPr>
              <a:lnSpc>
                <a:spcPct val="100000"/>
              </a:lnSpc>
              <a:spcAft>
                <a:spcPts val="1200"/>
              </a:spcAft>
            </a:pPr>
            <a:endParaRPr lang="en-US" sz="3200" dirty="0"/>
          </a:p>
          <a:p>
            <a:pPr marL="0" indent="0">
              <a:buNone/>
            </a:pPr>
            <a:endParaRPr lang="en-US" dirty="0"/>
          </a:p>
        </p:txBody>
      </p:sp>
      <p:pic>
        <p:nvPicPr>
          <p:cNvPr id="5" name="Picture 4">
            <a:extLst>
              <a:ext uri="{FF2B5EF4-FFF2-40B4-BE49-F238E27FC236}">
                <a16:creationId xmlns:a16="http://schemas.microsoft.com/office/drawing/2014/main" id="{23CEA809-F312-774E-86CC-C4B70E252758}"/>
              </a:ext>
            </a:extLst>
          </p:cNvPr>
          <p:cNvPicPr>
            <a:picLocks noChangeAspect="1"/>
          </p:cNvPicPr>
          <p:nvPr/>
        </p:nvPicPr>
        <p:blipFill>
          <a:blip r:embed="rId3"/>
          <a:stretch>
            <a:fillRect/>
          </a:stretch>
        </p:blipFill>
        <p:spPr>
          <a:xfrm>
            <a:off x="8133347" y="1173227"/>
            <a:ext cx="3600116" cy="5092569"/>
          </a:xfrm>
          <a:prstGeom prst="rect">
            <a:avLst/>
          </a:prstGeom>
        </p:spPr>
      </p:pic>
    </p:spTree>
    <p:extLst>
      <p:ext uri="{BB962C8B-B14F-4D97-AF65-F5344CB8AC3E}">
        <p14:creationId xmlns:p14="http://schemas.microsoft.com/office/powerpoint/2010/main" val="26560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42A8-1335-FB41-87D3-F005B94B468D}"/>
              </a:ext>
            </a:extLst>
          </p:cNvPr>
          <p:cNvSpPr>
            <a:spLocks noGrp="1"/>
          </p:cNvSpPr>
          <p:nvPr>
            <p:ph type="title"/>
          </p:nvPr>
        </p:nvSpPr>
        <p:spPr/>
        <p:txBody>
          <a:bodyPr/>
          <a:lstStyle/>
          <a:p>
            <a:r>
              <a:rPr lang="en-US" dirty="0"/>
              <a:t>ART Alone is Insufficient to Prevent TB</a:t>
            </a:r>
          </a:p>
        </p:txBody>
      </p:sp>
      <p:sp>
        <p:nvSpPr>
          <p:cNvPr id="3" name="Content Placeholder 2">
            <a:extLst>
              <a:ext uri="{FF2B5EF4-FFF2-40B4-BE49-F238E27FC236}">
                <a16:creationId xmlns:a16="http://schemas.microsoft.com/office/drawing/2014/main" id="{8DCE81B3-2218-A44C-8A74-EE40B29281F9}"/>
              </a:ext>
            </a:extLst>
          </p:cNvPr>
          <p:cNvSpPr>
            <a:spLocks noGrp="1"/>
          </p:cNvSpPr>
          <p:nvPr>
            <p:ph idx="1"/>
          </p:nvPr>
        </p:nvSpPr>
        <p:spPr/>
        <p:txBody>
          <a:bodyPr>
            <a:normAutofit/>
          </a:bodyPr>
          <a:lstStyle/>
          <a:p>
            <a:pPr>
              <a:lnSpc>
                <a:spcPct val="110000"/>
              </a:lnSpc>
            </a:pPr>
            <a:r>
              <a:rPr lang="en-US" sz="3000" dirty="0"/>
              <a:t>ART reduces the risk of developing TB by ~ 65% but despite ART, TB incidence remains between 2- and 10-fold higher among people living with HIV</a:t>
            </a:r>
          </a:p>
          <a:p>
            <a:pPr>
              <a:lnSpc>
                <a:spcPct val="110000"/>
              </a:lnSpc>
            </a:pPr>
            <a:r>
              <a:rPr lang="en-US" sz="3000" dirty="0"/>
              <a:t>TB preventive treatment (TPT) has an additive protective benefit in people living with HIV receiving ART</a:t>
            </a:r>
          </a:p>
          <a:p>
            <a:pPr lvl="1">
              <a:lnSpc>
                <a:spcPct val="110000"/>
              </a:lnSpc>
            </a:pPr>
            <a:r>
              <a:rPr lang="en-US" sz="2800" dirty="0"/>
              <a:t>TPT has a survival benefit in people living with HIV on ART</a:t>
            </a:r>
          </a:p>
          <a:p>
            <a:pPr lvl="1">
              <a:lnSpc>
                <a:spcPct val="110000"/>
              </a:lnSpc>
            </a:pPr>
            <a:r>
              <a:rPr lang="en-US" sz="2800" dirty="0"/>
              <a:t>Benefits noted in both early and advanced disease</a:t>
            </a:r>
          </a:p>
          <a:p>
            <a:pPr lvl="1">
              <a:lnSpc>
                <a:spcPct val="110000"/>
              </a:lnSpc>
            </a:pPr>
            <a:r>
              <a:rPr lang="en-US" sz="2800" dirty="0"/>
              <a:t>Survival benefit is durable, even in high burden settings</a:t>
            </a:r>
          </a:p>
          <a:p>
            <a:pPr marL="0" indent="0">
              <a:lnSpc>
                <a:spcPct val="100000"/>
              </a:lnSpc>
              <a:buNone/>
            </a:pPr>
            <a:endParaRPr lang="en-US" sz="3200" dirty="0"/>
          </a:p>
          <a:p>
            <a:pPr marL="0" indent="0">
              <a:lnSpc>
                <a:spcPct val="100000"/>
              </a:lnSpc>
              <a:buNone/>
            </a:pPr>
            <a:endParaRPr lang="en-US" sz="3200" dirty="0"/>
          </a:p>
          <a:p>
            <a:endParaRPr lang="en-US" dirty="0"/>
          </a:p>
        </p:txBody>
      </p:sp>
      <p:sp>
        <p:nvSpPr>
          <p:cNvPr id="4" name="TextBox 3">
            <a:extLst>
              <a:ext uri="{FF2B5EF4-FFF2-40B4-BE49-F238E27FC236}">
                <a16:creationId xmlns:a16="http://schemas.microsoft.com/office/drawing/2014/main" id="{413B1288-2E87-A444-81B0-97B71F7CE5AB}"/>
              </a:ext>
            </a:extLst>
          </p:cNvPr>
          <p:cNvSpPr txBox="1"/>
          <p:nvPr/>
        </p:nvSpPr>
        <p:spPr>
          <a:xfrm>
            <a:off x="341376" y="5865687"/>
            <a:ext cx="11389413" cy="800219"/>
          </a:xfrm>
          <a:prstGeom prst="rect">
            <a:avLst/>
          </a:prstGeom>
          <a:noFill/>
        </p:spPr>
        <p:txBody>
          <a:bodyPr wrap="square" rtlCol="0">
            <a:spAutoFit/>
          </a:bodyPr>
          <a:lstStyle/>
          <a:p>
            <a:r>
              <a:rPr lang="en-US" sz="1400" dirty="0"/>
              <a:t>Suthar, </a:t>
            </a:r>
            <a:r>
              <a:rPr lang="en-US" sz="1400" dirty="0" err="1"/>
              <a:t>PLoS</a:t>
            </a:r>
            <a:r>
              <a:rPr lang="en-US" sz="1400" dirty="0"/>
              <a:t> Med 2013; Kwan, Clin Microbiol Rev 2011; </a:t>
            </a:r>
            <a:r>
              <a:rPr lang="en-US" sz="1400" dirty="0" err="1"/>
              <a:t>Rangaka</a:t>
            </a:r>
            <a:r>
              <a:rPr lang="en-US" sz="1400" dirty="0"/>
              <a:t> et al, Lancet 2014; TEMPRANO ANRS 12136 Study Group, N </a:t>
            </a:r>
            <a:r>
              <a:rPr lang="en-US" sz="1400" dirty="0" err="1"/>
              <a:t>Engl</a:t>
            </a:r>
            <a:r>
              <a:rPr lang="en-US" sz="1400" dirty="0"/>
              <a:t> J Med 2015; </a:t>
            </a:r>
            <a:r>
              <a:rPr lang="en-US" sz="1400" dirty="0" err="1"/>
              <a:t>Badje</a:t>
            </a:r>
            <a:r>
              <a:rPr lang="en-US" sz="1400" dirty="0"/>
              <a:t> et al, Lancet Global Health 2017; Hakim et al, N </a:t>
            </a:r>
            <a:r>
              <a:rPr lang="en-US" sz="1400" dirty="0" err="1"/>
              <a:t>Engl</a:t>
            </a:r>
            <a:r>
              <a:rPr lang="en-US" sz="1400" dirty="0"/>
              <a:t> J Med 2017</a:t>
            </a:r>
          </a:p>
          <a:p>
            <a:pPr algn="r"/>
            <a:endParaRPr lang="en-US" dirty="0"/>
          </a:p>
        </p:txBody>
      </p:sp>
    </p:spTree>
    <p:extLst>
      <p:ext uri="{BB962C8B-B14F-4D97-AF65-F5344CB8AC3E}">
        <p14:creationId xmlns:p14="http://schemas.microsoft.com/office/powerpoint/2010/main" val="3500961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5DDB-941F-0048-BD2D-47674F5C6B32}"/>
              </a:ext>
            </a:extLst>
          </p:cNvPr>
          <p:cNvSpPr>
            <a:spLocks noGrp="1"/>
          </p:cNvSpPr>
          <p:nvPr>
            <p:ph type="title"/>
          </p:nvPr>
        </p:nvSpPr>
        <p:spPr/>
        <p:txBody>
          <a:bodyPr/>
          <a:lstStyle/>
          <a:p>
            <a:r>
              <a:rPr lang="en-US" dirty="0"/>
              <a:t>TPT Implementation is Suboptimal</a:t>
            </a:r>
          </a:p>
        </p:txBody>
      </p:sp>
      <p:sp>
        <p:nvSpPr>
          <p:cNvPr id="3" name="Content Placeholder 2">
            <a:extLst>
              <a:ext uri="{FF2B5EF4-FFF2-40B4-BE49-F238E27FC236}">
                <a16:creationId xmlns:a16="http://schemas.microsoft.com/office/drawing/2014/main" id="{EEA2165A-D952-1A4C-B56B-FE1FFF403158}"/>
              </a:ext>
            </a:extLst>
          </p:cNvPr>
          <p:cNvSpPr>
            <a:spLocks noGrp="1"/>
          </p:cNvSpPr>
          <p:nvPr>
            <p:ph idx="1"/>
          </p:nvPr>
        </p:nvSpPr>
        <p:spPr>
          <a:xfrm>
            <a:off x="341376" y="1197772"/>
            <a:ext cx="11012424" cy="4995835"/>
          </a:xfrm>
        </p:spPr>
        <p:txBody>
          <a:bodyPr>
            <a:normAutofit/>
          </a:bodyPr>
          <a:lstStyle/>
          <a:p>
            <a:pPr>
              <a:lnSpc>
                <a:spcPct val="100000"/>
              </a:lnSpc>
              <a:spcBef>
                <a:spcPts val="0"/>
              </a:spcBef>
              <a:spcAft>
                <a:spcPts val="600"/>
              </a:spcAft>
            </a:pPr>
            <a:r>
              <a:rPr lang="en-US" sz="3200" dirty="0"/>
              <a:t>Despite the evidence, IPT coverage is low</a:t>
            </a:r>
          </a:p>
          <a:p>
            <a:pPr lvl="1">
              <a:lnSpc>
                <a:spcPct val="100000"/>
              </a:lnSpc>
              <a:spcBef>
                <a:spcPts val="0"/>
              </a:spcBef>
              <a:spcAft>
                <a:spcPts val="600"/>
              </a:spcAft>
            </a:pPr>
            <a:r>
              <a:rPr lang="en-US" sz="2800" dirty="0"/>
              <a:t>Of 30M people eligible for TPT in 2017, &lt;1M received it  </a:t>
            </a:r>
          </a:p>
          <a:p>
            <a:pPr>
              <a:lnSpc>
                <a:spcPct val="100000"/>
              </a:lnSpc>
              <a:spcBef>
                <a:spcPts val="1200"/>
              </a:spcBef>
              <a:spcAft>
                <a:spcPts val="600"/>
              </a:spcAft>
            </a:pPr>
            <a:r>
              <a:rPr lang="en-US" sz="3200" dirty="0"/>
              <a:t>IPT completion rates are suboptimal</a:t>
            </a:r>
          </a:p>
          <a:p>
            <a:pPr lvl="1">
              <a:lnSpc>
                <a:spcPct val="100000"/>
              </a:lnSpc>
              <a:spcBef>
                <a:spcPts val="0"/>
              </a:spcBef>
              <a:spcAft>
                <a:spcPts val="600"/>
              </a:spcAft>
            </a:pPr>
            <a:r>
              <a:rPr lang="en-US" sz="2800" dirty="0"/>
              <a:t>50-70% completion rates in programmatic settings</a:t>
            </a:r>
          </a:p>
          <a:p>
            <a:pPr>
              <a:lnSpc>
                <a:spcPct val="100000"/>
              </a:lnSpc>
              <a:spcBef>
                <a:spcPts val="1200"/>
              </a:spcBef>
              <a:spcAft>
                <a:spcPts val="600"/>
              </a:spcAft>
            </a:pPr>
            <a:r>
              <a:rPr lang="en-US" sz="3200" dirty="0"/>
              <a:t>Commonly cited barriers include: </a:t>
            </a:r>
          </a:p>
          <a:p>
            <a:pPr lvl="1">
              <a:lnSpc>
                <a:spcPct val="100000"/>
              </a:lnSpc>
              <a:spcBef>
                <a:spcPts val="0"/>
              </a:spcBef>
              <a:spcAft>
                <a:spcPts val="600"/>
              </a:spcAft>
            </a:pPr>
            <a:r>
              <a:rPr lang="en-US" sz="2800" dirty="0"/>
              <a:t>Concerns about adherence, toxicity, resistance</a:t>
            </a:r>
          </a:p>
          <a:p>
            <a:pPr lvl="1">
              <a:lnSpc>
                <a:spcPct val="100000"/>
              </a:lnSpc>
              <a:spcBef>
                <a:spcPts val="0"/>
              </a:spcBef>
              <a:spcAft>
                <a:spcPts val="600"/>
              </a:spcAft>
            </a:pPr>
            <a:r>
              <a:rPr lang="en-US" sz="2800" dirty="0"/>
              <a:t>Supply chain/Stockouts </a:t>
            </a:r>
          </a:p>
          <a:p>
            <a:pPr lvl="1">
              <a:lnSpc>
                <a:spcPct val="100000"/>
              </a:lnSpc>
              <a:spcBef>
                <a:spcPts val="0"/>
              </a:spcBef>
              <a:spcAft>
                <a:spcPts val="600"/>
              </a:spcAft>
            </a:pPr>
            <a:r>
              <a:rPr lang="en-US" sz="2800" dirty="0"/>
              <a:t>Requirement for monthly clinical visits</a:t>
            </a:r>
          </a:p>
          <a:p>
            <a:endParaRPr lang="en-US" dirty="0"/>
          </a:p>
        </p:txBody>
      </p:sp>
    </p:spTree>
    <p:extLst>
      <p:ext uri="{BB962C8B-B14F-4D97-AF65-F5344CB8AC3E}">
        <p14:creationId xmlns:p14="http://schemas.microsoft.com/office/powerpoint/2010/main" val="127963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7F250-0A37-435E-AC2F-EDB0D4545951}"/>
              </a:ext>
            </a:extLst>
          </p:cNvPr>
          <p:cNvSpPr>
            <a:spLocks noGrp="1"/>
          </p:cNvSpPr>
          <p:nvPr>
            <p:ph idx="1"/>
          </p:nvPr>
        </p:nvSpPr>
        <p:spPr/>
        <p:txBody>
          <a:bodyPr/>
          <a:lstStyle/>
          <a:p>
            <a:r>
              <a:rPr lang="en-US" sz="3200" dirty="0"/>
              <a:t>Newer TPT regimens (3HP, 1HP) noninferior to standard course of IPT for prevention of TB</a:t>
            </a:r>
          </a:p>
          <a:p>
            <a:r>
              <a:rPr lang="en-US" sz="3200" dirty="0"/>
              <a:t>Short-course regimens had lower incidence of adverse events</a:t>
            </a:r>
          </a:p>
          <a:p>
            <a:r>
              <a:rPr lang="en-US" sz="3200" dirty="0"/>
              <a:t>Participants receiving short course regimens more likely to complete treatment</a:t>
            </a:r>
          </a:p>
          <a:p>
            <a:r>
              <a:rPr lang="en-US" sz="3200" dirty="0"/>
              <a:t>Potential “game changers” in efforts to improve access to and completion of TPT among people living with HIV </a:t>
            </a:r>
          </a:p>
          <a:p>
            <a:endParaRPr lang="en-US" dirty="0"/>
          </a:p>
          <a:p>
            <a:endParaRPr lang="en-US" dirty="0"/>
          </a:p>
        </p:txBody>
      </p:sp>
      <p:sp>
        <p:nvSpPr>
          <p:cNvPr id="4" name="Slide Number Placeholder 3">
            <a:extLst>
              <a:ext uri="{FF2B5EF4-FFF2-40B4-BE49-F238E27FC236}">
                <a16:creationId xmlns:a16="http://schemas.microsoft.com/office/drawing/2014/main" id="{E6AC88FA-E0D8-4C39-834C-7F68DBC15BD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3ABBCA-EEB9-4909-AB36-4546095AE386}" type="slidenum">
              <a:rPr lang="en-US" smtClean="0"/>
              <a:pPr/>
              <a:t>7</a:t>
            </a:fld>
            <a:endParaRPr lang="en-US"/>
          </a:p>
        </p:txBody>
      </p:sp>
      <p:sp>
        <p:nvSpPr>
          <p:cNvPr id="5" name="Title 4">
            <a:extLst>
              <a:ext uri="{FF2B5EF4-FFF2-40B4-BE49-F238E27FC236}">
                <a16:creationId xmlns:a16="http://schemas.microsoft.com/office/drawing/2014/main" id="{D6BF473F-CF94-4D51-A0FB-05356B06860F}"/>
              </a:ext>
            </a:extLst>
          </p:cNvPr>
          <p:cNvSpPr>
            <a:spLocks noGrp="1"/>
          </p:cNvSpPr>
          <p:nvPr>
            <p:ph type="title"/>
          </p:nvPr>
        </p:nvSpPr>
        <p:spPr/>
        <p:txBody>
          <a:bodyPr/>
          <a:lstStyle/>
          <a:p>
            <a:r>
              <a:rPr lang="en-US" dirty="0"/>
              <a:t>Newer TPT Regimens Hold Promise</a:t>
            </a:r>
          </a:p>
        </p:txBody>
      </p:sp>
      <p:sp>
        <p:nvSpPr>
          <p:cNvPr id="6" name="TextBox 5">
            <a:extLst>
              <a:ext uri="{FF2B5EF4-FFF2-40B4-BE49-F238E27FC236}">
                <a16:creationId xmlns:a16="http://schemas.microsoft.com/office/drawing/2014/main" id="{3D7E6E84-149B-4F51-8EA7-20058A260593}"/>
              </a:ext>
            </a:extLst>
          </p:cNvPr>
          <p:cNvSpPr txBox="1"/>
          <p:nvPr/>
        </p:nvSpPr>
        <p:spPr>
          <a:xfrm>
            <a:off x="469232" y="5755490"/>
            <a:ext cx="11607690" cy="523220"/>
          </a:xfrm>
          <a:prstGeom prst="rect">
            <a:avLst/>
          </a:prstGeom>
          <a:noFill/>
        </p:spPr>
        <p:txBody>
          <a:bodyPr wrap="square" rtlCol="0">
            <a:spAutoFit/>
          </a:bodyPr>
          <a:lstStyle/>
          <a:p>
            <a:r>
              <a:rPr lang="en-US" sz="1400" dirty="0"/>
              <a:t>Martinson et al, N </a:t>
            </a:r>
            <a:r>
              <a:rPr lang="en-US" sz="1400" dirty="0" err="1"/>
              <a:t>Engl</a:t>
            </a:r>
            <a:r>
              <a:rPr lang="en-US" sz="1400" dirty="0"/>
              <a:t> J Med 2011; Sterling et al, AIDS 2016; </a:t>
            </a:r>
            <a:r>
              <a:rPr lang="en-US" sz="1400" dirty="0" err="1"/>
              <a:t>Villarino</a:t>
            </a:r>
            <a:r>
              <a:rPr lang="en-US" sz="1400" dirty="0"/>
              <a:t> et al, JAMA Ped 2015; Moro et al, Am J Resp </a:t>
            </a:r>
            <a:r>
              <a:rPr lang="en-US" sz="1400" dirty="0" err="1"/>
              <a:t>Crit</a:t>
            </a:r>
            <a:r>
              <a:rPr lang="en-US" sz="1400" dirty="0"/>
              <a:t> Care Med 2016; </a:t>
            </a:r>
            <a:r>
              <a:rPr lang="en-US" sz="1400" dirty="0" err="1"/>
              <a:t>Swindells</a:t>
            </a:r>
            <a:r>
              <a:rPr lang="en-US" sz="1400" dirty="0"/>
              <a:t> et al, N </a:t>
            </a:r>
            <a:r>
              <a:rPr lang="en-US" sz="1400" dirty="0" err="1"/>
              <a:t>Engl</a:t>
            </a:r>
            <a:r>
              <a:rPr lang="en-US" sz="1400" dirty="0"/>
              <a:t> J Med 2019</a:t>
            </a:r>
          </a:p>
        </p:txBody>
      </p:sp>
    </p:spTree>
    <p:extLst>
      <p:ext uri="{BB962C8B-B14F-4D97-AF65-F5344CB8AC3E}">
        <p14:creationId xmlns:p14="http://schemas.microsoft.com/office/powerpoint/2010/main" val="3263034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7FC3-18E2-9941-A6D3-8755F7603D0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BDBA466-59A9-434B-AA72-B316608A4273}"/>
              </a:ext>
            </a:extLst>
          </p:cNvPr>
          <p:cNvSpPr>
            <a:spLocks noGrp="1"/>
          </p:cNvSpPr>
          <p:nvPr>
            <p:ph idx="1"/>
          </p:nvPr>
        </p:nvSpPr>
        <p:spPr/>
        <p:txBody>
          <a:bodyPr>
            <a:normAutofit/>
          </a:bodyPr>
          <a:lstStyle/>
          <a:p>
            <a:pPr>
              <a:lnSpc>
                <a:spcPct val="100000"/>
              </a:lnSpc>
            </a:pPr>
            <a:r>
              <a:rPr lang="en-US" sz="4000" dirty="0"/>
              <a:t>The TB/HIV Challenge</a:t>
            </a:r>
          </a:p>
          <a:p>
            <a:pPr>
              <a:lnSpc>
                <a:spcPct val="100000"/>
              </a:lnSpc>
            </a:pPr>
            <a:r>
              <a:rPr lang="en-US" sz="4000" dirty="0">
                <a:solidFill>
                  <a:srgbClr val="6CADDF"/>
                </a:solidFill>
              </a:rPr>
              <a:t>Making the DSD-TB/HIV Connection </a:t>
            </a:r>
          </a:p>
          <a:p>
            <a:pPr>
              <a:lnSpc>
                <a:spcPct val="100000"/>
              </a:lnSpc>
            </a:pPr>
            <a:r>
              <a:rPr lang="en-US" sz="4000" dirty="0"/>
              <a:t>Satellite Agenda</a:t>
            </a:r>
          </a:p>
        </p:txBody>
      </p:sp>
    </p:spTree>
    <p:extLst>
      <p:ext uri="{BB962C8B-B14F-4D97-AF65-F5344CB8AC3E}">
        <p14:creationId xmlns:p14="http://schemas.microsoft.com/office/powerpoint/2010/main" val="292722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D577-E5CD-0143-B077-310F1866CC6A}"/>
              </a:ext>
            </a:extLst>
          </p:cNvPr>
          <p:cNvSpPr>
            <a:spLocks noGrp="1"/>
          </p:cNvSpPr>
          <p:nvPr>
            <p:ph type="title"/>
          </p:nvPr>
        </p:nvSpPr>
        <p:spPr/>
        <p:txBody>
          <a:bodyPr/>
          <a:lstStyle/>
          <a:p>
            <a:r>
              <a:rPr lang="en-US" dirty="0"/>
              <a:t>What is Differentiated Service Delivery?</a:t>
            </a:r>
          </a:p>
        </p:txBody>
      </p:sp>
      <p:sp>
        <p:nvSpPr>
          <p:cNvPr id="3" name="Content Placeholder 2">
            <a:extLst>
              <a:ext uri="{FF2B5EF4-FFF2-40B4-BE49-F238E27FC236}">
                <a16:creationId xmlns:a16="http://schemas.microsoft.com/office/drawing/2014/main" id="{D6FA2A8D-F611-934A-8FBE-949E0E27B484}"/>
              </a:ext>
            </a:extLst>
          </p:cNvPr>
          <p:cNvSpPr>
            <a:spLocks noGrp="1"/>
          </p:cNvSpPr>
          <p:nvPr>
            <p:ph idx="1"/>
          </p:nvPr>
        </p:nvSpPr>
        <p:spPr/>
        <p:txBody>
          <a:bodyPr>
            <a:normAutofit/>
          </a:bodyPr>
          <a:lstStyle/>
          <a:p>
            <a:pPr marL="0" indent="0" algn="ctr">
              <a:lnSpc>
                <a:spcPct val="100000"/>
              </a:lnSpc>
              <a:buNone/>
            </a:pPr>
            <a:r>
              <a:rPr lang="en-US" sz="4000" dirty="0">
                <a:cs typeface="Garamond" charset="0"/>
              </a:rPr>
              <a:t>“DSD is a client-centered approach that simplifies and adapts HIV services across the cascade to reflect the preferences and expectations of various groups of people living with HIV while reducing unnecessary burdens on the health system.”</a:t>
            </a:r>
          </a:p>
          <a:p>
            <a:pPr marL="0" indent="0">
              <a:lnSpc>
                <a:spcPct val="100000"/>
              </a:lnSpc>
              <a:buNone/>
            </a:pPr>
            <a:endParaRPr lang="en-US" sz="3200" dirty="0"/>
          </a:p>
        </p:txBody>
      </p:sp>
    </p:spTree>
    <p:extLst>
      <p:ext uri="{BB962C8B-B14F-4D97-AF65-F5344CB8AC3E}">
        <p14:creationId xmlns:p14="http://schemas.microsoft.com/office/powerpoint/2010/main" val="3284236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725E31B-2496-4D51-AF6C-B415F436F97E}" vid="{8B1CB3DA-999D-451E-9482-C697A0665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TotalTime>
  <Words>1303</Words>
  <Application>Microsoft Office PowerPoint</Application>
  <PresentationFormat>Widescreen</PresentationFormat>
  <Paragraphs>184</Paragraphs>
  <Slides>24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Garamond</vt:lpstr>
      <vt:lpstr>Times</vt:lpstr>
      <vt:lpstr>Office Theme</vt:lpstr>
      <vt:lpstr>PowerPoint Presentation</vt:lpstr>
      <vt:lpstr>Outline</vt:lpstr>
      <vt:lpstr>Tuberculosis Mortality</vt:lpstr>
      <vt:lpstr>Tuberculosis and HIV</vt:lpstr>
      <vt:lpstr>ART Alone is Insufficient to Prevent TB</vt:lpstr>
      <vt:lpstr>TPT Implementation is Suboptimal</vt:lpstr>
      <vt:lpstr>Newer TPT Regimens Hold Promise</vt:lpstr>
      <vt:lpstr>Outline</vt:lpstr>
      <vt:lpstr>What is Differentiated Service Delivery?</vt:lpstr>
      <vt:lpstr>What is Differentiated Service Delivery? </vt:lpstr>
      <vt:lpstr>DSD is a means, not an end</vt:lpstr>
      <vt:lpstr>Differentiated ART (DART) Models</vt:lpstr>
      <vt:lpstr>DSD scale up</vt:lpstr>
      <vt:lpstr>The CQUIN Learning Network</vt:lpstr>
      <vt:lpstr>CQUIN Activities</vt:lpstr>
      <vt:lpstr>PowerPoint Presentation</vt:lpstr>
      <vt:lpstr>PowerPoint Presentation</vt:lpstr>
      <vt:lpstr>CQUIN-WHO workshop on DSD and TB/HIV Services: March 2019</vt:lpstr>
      <vt:lpstr>Illustrative Potential Opportunities Discussed at CQUIN Meeting</vt:lpstr>
      <vt:lpstr>Illustrative Potential Challenges Discussed at CQUIN Meeting</vt:lpstr>
      <vt:lpstr>The DSD-TB/HIV Connection </vt:lpstr>
      <vt:lpstr>Outline</vt:lpstr>
      <vt:lpstr>Satellite Agenda</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Rabkin, Miriam</dc:creator>
  <cp:lastModifiedBy>Wafaa El-Sadr</cp:lastModifiedBy>
  <cp:revision>51</cp:revision>
  <dcterms:created xsi:type="dcterms:W3CDTF">2019-05-17T18:34:32Z</dcterms:created>
  <dcterms:modified xsi:type="dcterms:W3CDTF">2019-07-22T15:40:05Z</dcterms:modified>
</cp:coreProperties>
</file>